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001" r:id="rId2"/>
    <p:sldId id="992" r:id="rId3"/>
    <p:sldId id="908" r:id="rId4"/>
    <p:sldId id="991" r:id="rId5"/>
    <p:sldId id="979" r:id="rId6"/>
    <p:sldId id="993" r:id="rId7"/>
    <p:sldId id="994" r:id="rId8"/>
    <p:sldId id="972" r:id="rId9"/>
    <p:sldId id="990" r:id="rId10"/>
    <p:sldId id="985" r:id="rId11"/>
    <p:sldId id="986" r:id="rId12"/>
    <p:sldId id="995" r:id="rId13"/>
    <p:sldId id="996" r:id="rId14"/>
    <p:sldId id="997" r:id="rId15"/>
    <p:sldId id="998" r:id="rId16"/>
    <p:sldId id="999" r:id="rId17"/>
  </p:sldIdLst>
  <p:sldSz cx="12192000" cy="6858000"/>
  <p:notesSz cx="6808788" cy="9940925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2366FB2-A1CE-4C43-85E4-669A5292347A}">
          <p14:sldIdLst/>
        </p14:section>
        <p14:section name="Кейсы" id="{2DC5728A-CCB5-4FB1-9447-5AB1FDE7402A}">
          <p14:sldIdLst>
            <p14:sldId id="947"/>
            <p14:sldId id="908"/>
            <p14:sldId id="991"/>
            <p14:sldId id="972"/>
            <p14:sldId id="990"/>
            <p14:sldId id="985"/>
            <p14:sldId id="986"/>
            <p14:sldId id="978"/>
            <p14:sldId id="979"/>
            <p14:sldId id="9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7537" userDrawn="1">
          <p15:clr>
            <a:srgbClr val="A4A3A4"/>
          </p15:clr>
        </p15:guide>
        <p15:guide id="7" orient="horz" pos="2432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6108" userDrawn="1">
          <p15:clr>
            <a:srgbClr val="A4A3A4"/>
          </p15:clr>
        </p15:guide>
        <p15:guide id="11" orient="horz" pos="2976" userDrawn="1">
          <p15:clr>
            <a:srgbClr val="A4A3A4"/>
          </p15:clr>
        </p15:guide>
        <p15:guide id="12" orient="horz" pos="981" userDrawn="1">
          <p15:clr>
            <a:srgbClr val="A4A3A4"/>
          </p15:clr>
        </p15:guide>
        <p15:guide id="13" orient="horz" pos="3725" userDrawn="1">
          <p15:clr>
            <a:srgbClr val="A4A3A4"/>
          </p15:clr>
        </p15:guide>
        <p15:guide id="14" orient="horz" pos="3793" userDrawn="1">
          <p15:clr>
            <a:srgbClr val="A4A3A4"/>
          </p15:clr>
        </p15:guide>
        <p15:guide id="15" pos="3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SUNG" initials="S" lastIdx="19" clrIdx="0">
    <p:extLst>
      <p:ext uri="{19B8F6BF-5375-455C-9EA6-DF929625EA0E}">
        <p15:presenceInfo xmlns:p15="http://schemas.microsoft.com/office/powerpoint/2012/main" xmlns="" userId="SAMSUNG" providerId="None"/>
      </p:ext>
    </p:extLst>
  </p:cmAuthor>
  <p:cmAuthor id="2" name="Sergey" initials="S" lastIdx="7" clrIdx="1">
    <p:extLst>
      <p:ext uri="{19B8F6BF-5375-455C-9EA6-DF929625EA0E}">
        <p15:presenceInfo xmlns:p15="http://schemas.microsoft.com/office/powerpoint/2012/main" xmlns="" userId="Sergey" providerId="None"/>
      </p:ext>
    </p:extLst>
  </p:cmAuthor>
  <p:cmAuthor id="3" name="Лелявина Лилия Дмитриевна" initials="ЛЛД" lastIdx="1" clrIdx="2">
    <p:extLst>
      <p:ext uri="{19B8F6BF-5375-455C-9EA6-DF929625EA0E}">
        <p15:presenceInfo xmlns:p15="http://schemas.microsoft.com/office/powerpoint/2012/main" xmlns="" userId="S-1-5-21-2055463471-3062898510-1206771412-79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1A1A"/>
    <a:srgbClr val="000000"/>
    <a:srgbClr val="DB0000"/>
    <a:srgbClr val="B20000"/>
    <a:srgbClr val="E6E6E6"/>
    <a:srgbClr val="D20000"/>
    <a:srgbClr val="D92626"/>
    <a:srgbClr val="E73F3F"/>
    <a:srgbClr val="DF3434"/>
    <a:srgbClr val="E7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8" autoAdjust="0"/>
    <p:restoredTop sz="96763" autoAdjust="0"/>
  </p:normalViewPr>
  <p:slideViewPr>
    <p:cSldViewPr snapToGrid="0" showGuides="1">
      <p:cViewPr>
        <p:scale>
          <a:sx n="75" d="100"/>
          <a:sy n="75" d="100"/>
        </p:scale>
        <p:origin x="-312" y="-804"/>
      </p:cViewPr>
      <p:guideLst>
        <p:guide orient="horz" pos="799"/>
        <p:guide orient="horz" pos="1752"/>
        <p:guide orient="horz" pos="4042"/>
        <p:guide orient="horz" pos="2432"/>
        <p:guide orient="horz" pos="2976"/>
        <p:guide orient="horz" pos="981"/>
        <p:guide orient="horz" pos="3725"/>
        <p:guide orient="horz" pos="3793"/>
        <p:guide pos="7537"/>
        <p:guide pos="3840"/>
        <p:guide pos="6108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18-4621-A0D1-AE9BBC0F6D90}"/>
              </c:ext>
            </c:extLst>
          </c:dPt>
          <c:dPt>
            <c:idx val="1"/>
            <c:spPr>
              <a:solidFill>
                <a:srgbClr val="D2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18-4621-A0D1-AE9BBC0F6D9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18-4621-A0D1-AE9BBC0F6D90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09C3B-9317-4F67-BCA9-22DC682628AB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8265A-77F6-4F0F-A1E9-8DC086298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76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1243013"/>
            <a:ext cx="5957888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F15093-ECE5-41D5-B0E8-42C6A3A20C3A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FE8E64-2228-4A56-9BA9-9A89AB845CC1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C6CC2-FB6E-4C66-9CE8-0ADC2161F988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D227C2-20BD-4405-B04C-E0D6E5034FDD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202E91-B39D-4D30-95FF-387C0B504331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26C96A-9FA3-4678-B16F-5D3BD9BF92D6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265A-77F6-4F0F-A1E9-8DC0862982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43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265A-77F6-4F0F-A1E9-8DC0862982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61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EFB4B3-24E8-417B-B718-1C6298F2A792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E8FE9D-EFA3-4DCD-8535-BE72D00A3CDE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265A-77F6-4F0F-A1E9-8DC0862982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22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265A-77F6-4F0F-A1E9-8DC0862982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52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BFEEBE-9158-4CBA-B57D-5E9958B4AD65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628508-F2B9-4A8C-A665-CC5FE2C7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909CC3-19AF-408D-8AA0-DF85ACB24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B7CBD9-5C03-4C1D-A018-D3842B05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0393E9-2BA3-4A10-AE8F-178F3E29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FCD886-EB5E-4CB1-9719-6C6BFF8A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13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CE05EE-E369-4957-B85D-DD5D9456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97E8CE-B657-4B92-9286-0A552961F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49A496-D6C8-4152-A33D-DF4FE518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F1DC61-31BC-4D9C-93EC-9DE4C57C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83692A-EF7C-4BD6-9D1A-2F637F84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16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301579-185D-4A63-81D8-E9E559DA2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E5A9F0-7C17-4344-94F1-6F72E7BB6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419AFB-4735-49AF-98FE-3843E2EC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7E352D-4910-473C-953F-1AB0A30F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D29316-26C8-4887-B8A0-7FD789A0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13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7D06F-B29E-419A-A352-7ACCA65D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790412-BD79-4028-86B1-1384C683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758981-3C3D-47B4-ADF9-8B44D300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D96D91-7262-4884-8593-8A6B8E3C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8195FA-0B05-44E2-87BC-DC1531F6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8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85063D-6918-4307-90EF-670AA2B5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21FF8E-1842-472B-A6F2-7D007DF7B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741DA-9DCE-44CE-979A-9C38B809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5632CA-8590-4A3B-B68B-6D689EC8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B2363E-BF6A-4A80-840A-039A2674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7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CED93-AE41-4A47-A97B-783983C4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4F254-C046-48AA-B42C-B5F771FD9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CDBF10-E977-4334-AFA9-AF579631B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8B1AD9-8D5C-4A49-9D97-5C4FCFE3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D15920-C5AC-4E95-8767-827C4130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07B6DF-E8C1-43D8-A9B7-D0CD40C7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6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907F5-A0F1-4885-BCF0-B053B7B6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895621-6D69-455A-BD16-B935F4666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7674B2-428E-49D6-86D3-50FAAC1F1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847B3B5-10D1-482B-9887-4FA677A26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93DA4E-76D1-4FCA-9E24-D08B266BC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31815E-1C88-4E60-A73D-1BB2BACC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FE53E4B-1897-4175-AC1A-7901BB31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4DEFEE6-02D9-4145-B968-38B91277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73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C9B41-A70D-4E54-8F63-641497B2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7663F9-F5B1-42B6-84A0-51395721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D9ADFA-FBB0-4C27-9172-CBC0DB3F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AA5C94-F15F-4808-8A41-F033A8E1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51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7A4335F-C892-46D3-BA3D-1FFD6F39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AFC590E-CF0F-4DF2-B5AC-94047C1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A5643E-9F16-4F0F-89A0-0ED305A6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36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58AC8B-3AD1-404E-9F93-1E875F7B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D98AC7-B8BE-471D-AE22-DDA53CF0F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4D7002-AD2C-4033-9E22-2357534DA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D9FBBE-B699-45F5-A39F-E679A5B1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22C26A-7370-4CAA-A725-A7BE7617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B8F466-0EB1-4F23-8D65-E6278324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8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6F1CA-1E53-47C2-A771-A8718340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9ABA360-1F4A-4B8D-9CF9-2442C8900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53DC35-B2CA-4336-8830-DD09DBDEF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0F8818-25A2-4124-91C8-2DCA551C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2560BF-CA73-430C-A814-A6D8F5FD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06222B-96C0-43EB-B6B1-01FEFF63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77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AEB72228-0FAC-4DB3-920D-3342B10E396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932867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14" name="Слайд think-cell" r:id="rId15" imgW="360" imgH="360" progId="">
              <p:embed/>
            </p:oleObj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3CF0A7A7-1779-4525-B828-28517D09C75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C37D5-04B8-4A5F-9178-0677A4B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8CD6C8-E95F-42FF-B42E-A6E3AAF39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958910-805E-4CD1-8B1F-F2AD618D7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6946-8C58-49A6-BA2C-748800E153E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A1F5BD-1B07-4B32-8E59-B9CAB214B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4B9AC2-8139-4E47-8900-A085F68AA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3C26-06EB-425E-AC19-FE2B5B6A72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3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5.mp3"/><Relationship Id="rId6" Type="http://schemas.openxmlformats.org/officeDocument/2006/relationships/image" Target="../media/image35.png"/><Relationship Id="rId11" Type="http://schemas.microsoft.com/office/2007/relationships/media" Target="../media/media5.mp3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10.jpeg"/><Relationship Id="rId9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png"/><Relationship Id="rId18" Type="http://schemas.microsoft.com/office/2007/relationships/hdphoto" Target="../media/hdphoto9.wdp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audio" Target="../media/media6.mp3"/><Relationship Id="rId11" Type="http://schemas.microsoft.com/office/2007/relationships/hdphoto" Target="../media/hdphoto6.wdp"/><Relationship Id="rId5" Type="http://schemas.openxmlformats.org/officeDocument/2006/relationships/image" Target="../media/image39.png"/><Relationship Id="rId15" Type="http://schemas.openxmlformats.org/officeDocument/2006/relationships/image" Target="../media/image12.png"/><Relationship Id="rId10" Type="http://schemas.openxmlformats.org/officeDocument/2006/relationships/image" Target="../media/image41.png"/><Relationship Id="rId19" Type="http://schemas.openxmlformats.org/officeDocument/2006/relationships/image" Target="../media/image43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microsoft.com/office/2007/relationships/media" Target="../media/media6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2.mp3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tiff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microsoft.com/office/2007/relationships/media" Target="../media/media2.mp3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2.mp3"/><Relationship Id="rId7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tif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p3"/><Relationship Id="rId6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microsoft.com/office/2007/relationships/media" Target="../media/media8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microsoft.com/office/2007/relationships/media" Target="../media/media3.mp3"/><Relationship Id="rId3" Type="http://schemas.openxmlformats.org/officeDocument/2006/relationships/audio" Target="../media/media3.mp3"/><Relationship Id="rId21" Type="http://schemas.openxmlformats.org/officeDocument/2006/relationships/image" Target="../media/image28.png"/><Relationship Id="rId7" Type="http://schemas.openxmlformats.org/officeDocument/2006/relationships/image" Target="../media/image10.jpeg"/><Relationship Id="rId12" Type="http://schemas.microsoft.com/office/2007/relationships/hdphoto" Target="../media/hdphoto1.wdp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tags" Target="../tags/tag5.xml"/><Relationship Id="rId16" Type="http://schemas.microsoft.com/office/2007/relationships/hdphoto" Target="../media/hdphoto3.wdp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24" Type="http://schemas.openxmlformats.org/officeDocument/2006/relationships/image" Target="../media/image31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19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14" Type="http://schemas.microsoft.com/office/2007/relationships/hdphoto" Target="../media/hdphoto2.wdp"/><Relationship Id="rId22" Type="http://schemas.openxmlformats.org/officeDocument/2006/relationships/image" Target="../media/image29.png"/><Relationship Id="rId27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4.mp3"/><Relationship Id="rId7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over_2.png"/>
          <p:cNvPicPr>
            <a:picLocks noChangeAspect="1"/>
          </p:cNvPicPr>
          <p:nvPr/>
        </p:nvPicPr>
        <p:blipFill>
          <a:blip r:embed="rId3" cstate="print"/>
          <a:srcRect t="48518"/>
          <a:stretch>
            <a:fillRect/>
          </a:stretch>
        </p:blipFill>
        <p:spPr bwMode="auto">
          <a:xfrm>
            <a:off x="0" y="5321300"/>
            <a:ext cx="12192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123951" y="5310717"/>
            <a:ext cx="8382000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altLang="ru-RU" sz="1900" b="1" dirty="0" smtClean="0">
                <a:solidFill>
                  <a:schemeClr val="bg1"/>
                </a:solidFill>
                <a:latin typeface="Verdana" pitchFamily="34" charset="0"/>
              </a:rPr>
              <a:t>Пассажирское вагонное депо Москва Северо-Западного филиала </a:t>
            </a:r>
            <a:r>
              <a:rPr lang="ru-RU" altLang="ru-RU" sz="1900" b="1" dirty="0">
                <a:solidFill>
                  <a:schemeClr val="bg1"/>
                </a:solidFill>
                <a:latin typeface="Verdana" pitchFamily="34" charset="0"/>
              </a:rPr>
              <a:t>АО «ФПК»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32018" y="5806018"/>
            <a:ext cx="1297516" cy="503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t="1" b="12218"/>
          <a:stretch/>
        </p:blipFill>
        <p:spPr>
          <a:xfrm>
            <a:off x="622300" y="330200"/>
            <a:ext cx="11264899" cy="472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533400" y="6350169"/>
            <a:ext cx="10782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ussianRail B Pro" pitchFamily="50" charset="-52"/>
                <a:ea typeface="Calibri" pitchFamily="34" charset="0"/>
                <a:cs typeface="Times New Roman" pitchFamily="18" charset="0"/>
              </a:rPr>
              <a:t>Заместитель начальника депо – начальник отдела по управлению персоналом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ussianRail B Pro" pitchFamily="50" charset="-52"/>
                <a:ea typeface="Calibri" pitchFamily="34" charset="0"/>
                <a:cs typeface="Times New Roman" pitchFamily="18" charset="0"/>
              </a:rPr>
              <a:t> Золотова Елена Николаевна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ussianRail B Pro" pitchFamily="50" charset="-5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L:\data\HQ\FPKPPO\Стенды ППО 4,5,9 этаж\IMG_5380.JPG">
            <a:extLst>
              <a:ext uri="{FF2B5EF4-FFF2-40B4-BE49-F238E27FC236}">
                <a16:creationId xmlns:a16="http://schemas.microsoft.com/office/drawing/2014/main" xmlns="" id="{FBEBB0E2-DA31-42C5-9C4F-93B8820C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5982">
            <a:off x="3460466" y="4988777"/>
            <a:ext cx="2108921" cy="12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C9C23680-E4C4-4AE9-BD3F-EEAE1386B310}"/>
              </a:ext>
            </a:extLst>
          </p:cNvPr>
          <p:cNvCxnSpPr/>
          <p:nvPr/>
        </p:nvCxnSpPr>
        <p:spPr>
          <a:xfrm>
            <a:off x="0" y="874643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7">
            <a:extLst>
              <a:ext uri="{FF2B5EF4-FFF2-40B4-BE49-F238E27FC236}">
                <a16:creationId xmlns:a16="http://schemas.microsoft.com/office/drawing/2014/main" xmlns="" id="{4617ACEF-4B05-41D6-8B14-CBB927F414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9" t="11090" r="16552" b="32537"/>
          <a:stretch/>
        </p:blipFill>
        <p:spPr>
          <a:xfrm>
            <a:off x="207932" y="552450"/>
            <a:ext cx="758855" cy="59055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77BF2AB-A173-47F4-847D-CB01F0569E48}"/>
              </a:ext>
            </a:extLst>
          </p:cNvPr>
          <p:cNvSpPr txBox="1">
            <a:spLocks/>
          </p:cNvSpPr>
          <p:nvPr/>
        </p:nvSpPr>
        <p:spPr>
          <a:xfrm>
            <a:off x="11739879" y="0"/>
            <a:ext cx="464821" cy="442451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17A077DD-74FD-4B35-8109-38CFFD140F9F}" type="slidenum">
              <a:rPr lang="ru-RU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10</a:t>
            </a:fld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04BE9EF-A2C7-4305-8921-0EF4C96BCDB2}"/>
              </a:ext>
            </a:extLst>
          </p:cNvPr>
          <p:cNvSpPr/>
          <p:nvPr/>
        </p:nvSpPr>
        <p:spPr>
          <a:xfrm>
            <a:off x="5432623" y="5434916"/>
            <a:ext cx="2937653" cy="5913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06400">
              <a:lnSpc>
                <a:spcPts val="1400"/>
              </a:lnSpc>
            </a:pPr>
            <a:r>
              <a:rPr lang="ru" sz="1400" b="1" dirty="0">
                <a:solidFill>
                  <a:srgbClr val="E21A1A"/>
                </a:solidFill>
              </a:rPr>
              <a:t>Электронный профсоюзный билет </a:t>
            </a:r>
            <a:r>
              <a:rPr lang="ru" sz="1400" b="1" dirty="0" smtClean="0">
                <a:solidFill>
                  <a:srgbClr val="E21A1A"/>
                </a:solidFill>
              </a:rPr>
              <a:t>открывает доступ </a:t>
            </a:r>
            <a:br>
              <a:rPr lang="ru" sz="1400" b="1" dirty="0" smtClean="0">
                <a:solidFill>
                  <a:srgbClr val="E21A1A"/>
                </a:solidFill>
              </a:rPr>
            </a:br>
            <a:r>
              <a:rPr lang="ru" sz="1400" b="1" dirty="0" smtClean="0">
                <a:solidFill>
                  <a:srgbClr val="E21A1A"/>
                </a:solidFill>
              </a:rPr>
              <a:t>к специальным предложениям </a:t>
            </a:r>
            <a:r>
              <a:rPr lang="ru" sz="1400" b="1" dirty="0">
                <a:solidFill>
                  <a:srgbClr val="E21A1A"/>
                </a:solidFill>
              </a:rPr>
              <a:t>от различных компаний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A28BFB0-ADBA-4092-B5C9-EFE601053DEA}"/>
              </a:ext>
            </a:extLst>
          </p:cNvPr>
          <p:cNvSpPr/>
          <p:nvPr/>
        </p:nvSpPr>
        <p:spPr>
          <a:xfrm>
            <a:off x="8661868" y="5682051"/>
            <a:ext cx="3700331" cy="2449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06400">
              <a:lnSpc>
                <a:spcPts val="1400"/>
              </a:lnSpc>
            </a:pPr>
            <a:r>
              <a:rPr lang="ru" sz="1400" b="1" dirty="0">
                <a:solidFill>
                  <a:srgbClr val="E21A1A"/>
                </a:solidFill>
              </a:rPr>
              <a:t>Членский взнос = 1% от заработной платы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A83F3BF-5CD0-4780-8CD1-3A4DA0702BBB}"/>
              </a:ext>
            </a:extLst>
          </p:cNvPr>
          <p:cNvSpPr/>
          <p:nvPr/>
        </p:nvSpPr>
        <p:spPr>
          <a:xfrm>
            <a:off x="27681" y="4677668"/>
            <a:ext cx="3726379" cy="8299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06400" indent="0" algn="ctr">
              <a:lnSpc>
                <a:spcPts val="1400"/>
              </a:lnSpc>
            </a:pPr>
            <a:r>
              <a:rPr lang="ru" sz="1400" b="1" dirty="0"/>
              <a:t>        Председатель </a:t>
            </a:r>
          </a:p>
          <a:p>
            <a:pPr marR="406400" indent="0" algn="ctr">
              <a:lnSpc>
                <a:spcPts val="1400"/>
              </a:lnSpc>
            </a:pPr>
            <a:r>
              <a:rPr lang="ru" sz="1400" b="1" dirty="0"/>
              <a:t>          Первичной профсоюзной организации </a:t>
            </a:r>
          </a:p>
          <a:p>
            <a:pPr marR="406400" indent="0" algn="ctr">
              <a:lnSpc>
                <a:spcPts val="1400"/>
              </a:lnSpc>
            </a:pPr>
            <a:r>
              <a:rPr lang="ru-RU" sz="1400" b="1" dirty="0" smtClean="0"/>
              <a:t>Пассажирского вагонного депо Москва Северо-Западного филиала АО «ФПК»</a:t>
            </a:r>
            <a:endParaRPr lang="ru" sz="1400" b="1" dirty="0"/>
          </a:p>
          <a:p>
            <a:pPr indent="0" algn="ctr">
              <a:lnSpc>
                <a:spcPts val="1400"/>
              </a:lnSpc>
              <a:spcBef>
                <a:spcPts val="200"/>
              </a:spcBef>
            </a:pPr>
            <a:r>
              <a:rPr lang="ru-RU" sz="1600" b="1" i="1" dirty="0" smtClean="0"/>
              <a:t>Семин Евгений Николаевич</a:t>
            </a:r>
            <a:endParaRPr lang="en-US" sz="48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47399" y="2675315"/>
            <a:ext cx="2365485" cy="2036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>
              <a:solidFill>
                <a:srgbClr val="E21A1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61243" y="2650755"/>
            <a:ext cx="2928323" cy="25918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>
              <a:solidFill>
                <a:srgbClr val="E21A1A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11330" y="2648848"/>
            <a:ext cx="2619156" cy="27970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>
              <a:solidFill>
                <a:srgbClr val="E21A1A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A62B29D-A07D-440C-8B2B-E8D222F47463}"/>
              </a:ext>
            </a:extLst>
          </p:cNvPr>
          <p:cNvSpPr/>
          <p:nvPr/>
        </p:nvSpPr>
        <p:spPr>
          <a:xfrm>
            <a:off x="3505736" y="2710487"/>
            <a:ext cx="2334242" cy="18638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" sz="1200" dirty="0"/>
              <a:t>Защита трудовых прав сотрудника и коллективных интересов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" sz="1200" dirty="0"/>
              <a:t>Консультация и помощь по вопросам трудового законодательства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" sz="1200" dirty="0"/>
              <a:t>Защита прав в обеспечении условий труда и социальных гарантий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" sz="1200" dirty="0"/>
              <a:t>Согласование норм</a:t>
            </a:r>
            <a:r>
              <a:rPr lang="ru-RU" sz="1200" dirty="0"/>
              <a:t>а</a:t>
            </a:r>
            <a:r>
              <a:rPr lang="ru" sz="1200" dirty="0"/>
              <a:t>тивных актов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13848C9-5C89-4B55-ACE0-12337D290BAB}"/>
              </a:ext>
            </a:extLst>
          </p:cNvPr>
          <p:cNvSpPr/>
          <p:nvPr/>
        </p:nvSpPr>
        <p:spPr>
          <a:xfrm>
            <a:off x="6134649" y="2690887"/>
            <a:ext cx="2854917" cy="25101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1450" lvl="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Арендуется поле, для тренировок созданной футбольной команды</a:t>
            </a:r>
          </a:p>
          <a:p>
            <a:pPr marL="171450" lvl="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Арендуется спортзал, для тренировок созданной волейбольной команды </a:t>
            </a:r>
          </a:p>
          <a:p>
            <a:pPr marL="171450" lvl="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Создана команда АО «ФПК» по триатлону, тренировки которой финансируются профсоюзом (а это: </a:t>
            </a:r>
            <a:r>
              <a:rPr lang="ru-RU" sz="1200" dirty="0" smtClean="0"/>
              <a:t>тренеры, </a:t>
            </a:r>
            <a:r>
              <a:rPr lang="ru-RU" sz="1200" dirty="0"/>
              <a:t>аренда лучших спорт площадок, бассейнов)    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" sz="1200" dirty="0"/>
              <a:t>Компенсация </a:t>
            </a:r>
            <a:r>
              <a:rPr lang="ru-RU" sz="1200" dirty="0"/>
              <a:t>на занятия физкультурой и спортом</a:t>
            </a:r>
            <a:r>
              <a:rPr lang="ru" sz="1200" dirty="0"/>
              <a:t> 10% </a:t>
            </a:r>
            <a:r>
              <a:rPr lang="ru-RU" sz="1200" dirty="0"/>
              <a:t>стоимости услуг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Компенсация 50% клубной карты в «Фитнес смайл</a:t>
            </a:r>
            <a:r>
              <a:rPr lang="ru-RU" sz="1200" dirty="0" smtClean="0"/>
              <a:t>» (</a:t>
            </a:r>
            <a:r>
              <a:rPr lang="ru-RU" sz="1200" dirty="0" err="1" smtClean="0"/>
              <a:t>ул.Каланчевская</a:t>
            </a:r>
            <a:r>
              <a:rPr lang="ru-RU" sz="1200" dirty="0"/>
              <a:t>)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ru" sz="12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2A6AD74-0601-4DD4-9081-F87B0818DA68}"/>
              </a:ext>
            </a:extLst>
          </p:cNvPr>
          <p:cNvSpPr/>
          <p:nvPr/>
        </p:nvSpPr>
        <p:spPr>
          <a:xfrm>
            <a:off x="9332638" y="2690887"/>
            <a:ext cx="2597847" cy="256201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" sz="1200" dirty="0"/>
              <a:t>Путевки на санаторно-курортный отдых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" sz="1200" dirty="0"/>
              <a:t>Экскурсионные и туристические поездки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" sz="1200" dirty="0"/>
              <a:t>Корпоративные вечера</a:t>
            </a:r>
            <a:r>
              <a:rPr lang="ru-RU" sz="1200" dirty="0"/>
              <a:t> </a:t>
            </a:r>
            <a:r>
              <a:rPr lang="ru" sz="1200" dirty="0"/>
              <a:t> и досуг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" sz="1200" dirty="0"/>
              <a:t>Новогодние </a:t>
            </a:r>
            <a:r>
              <a:rPr lang="ru-RU" sz="1200" dirty="0"/>
              <a:t>билеты на ёлки и </a:t>
            </a:r>
            <a:r>
              <a:rPr lang="ru" sz="1200" dirty="0"/>
              <a:t>подарки для детей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ru" sz="800" dirty="0"/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Материальная помощь. ПРОФКОМ старается внимательно относиться к потребностям членов профсоюза, материально поддерживать их в сложные моменты жизни, а также предоставлять поощрения к радостным событиям</a:t>
            </a:r>
            <a:endParaRPr lang="ru" sz="1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169" y="2180430"/>
            <a:ext cx="461095" cy="4610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3568" y="2208665"/>
            <a:ext cx="461096" cy="461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9528" y="2185020"/>
            <a:ext cx="420150" cy="4201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2356" y="5434916"/>
            <a:ext cx="709512" cy="709512"/>
          </a:xfrm>
          <a:prstGeom prst="rect">
            <a:avLst/>
          </a:prstGeom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2752045361"/>
              </p:ext>
            </p:extLst>
          </p:nvPr>
        </p:nvGraphicFramePr>
        <p:xfrm>
          <a:off x="695898" y="2094340"/>
          <a:ext cx="2381078" cy="257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80747" y="3012771"/>
            <a:ext cx="127375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92</a:t>
            </a:r>
            <a:r>
              <a:rPr lang="en-US" sz="2000" b="1" dirty="0" smtClean="0">
                <a:solidFill>
                  <a:schemeClr val="bg1"/>
                </a:solidFill>
              </a:rPr>
              <a:t>%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endParaRPr lang="en-US" sz="1100" b="1" dirty="0">
              <a:solidFill>
                <a:schemeClr val="bg1"/>
              </a:solidFill>
            </a:endParaRPr>
          </a:p>
          <a:p>
            <a:r>
              <a:rPr lang="ru-RU" sz="1100" b="1" dirty="0">
                <a:solidFill>
                  <a:schemeClr val="bg1"/>
                </a:solidFill>
              </a:rPr>
              <a:t>от общей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>численности работников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A83F3BF-5CD0-4780-8CD1-3A4DA0702BBB}"/>
              </a:ext>
            </a:extLst>
          </p:cNvPr>
          <p:cNvSpPr/>
          <p:nvPr/>
        </p:nvSpPr>
        <p:spPr>
          <a:xfrm>
            <a:off x="533667" y="1395174"/>
            <a:ext cx="3031351" cy="7410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R="406400" algn="ctr">
              <a:lnSpc>
                <a:spcPts val="1400"/>
              </a:lnSpc>
              <a:spcAft>
                <a:spcPts val="630"/>
              </a:spcAft>
            </a:pPr>
            <a:r>
              <a:rPr lang="ru-RU" sz="1200" dirty="0" smtClean="0"/>
              <a:t>Более 1300 работников Пассажирского вагонного депо Москва Северо-Западного филиала АО «ФПК» состоят в профсоюзе</a:t>
            </a:r>
            <a:endParaRPr lang="en-US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47399" y="1019084"/>
            <a:ext cx="8483086" cy="424453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Виды деятельности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A83F3BF-5CD0-4780-8CD1-3A4DA0702BBB}"/>
              </a:ext>
            </a:extLst>
          </p:cNvPr>
          <p:cNvSpPr/>
          <p:nvPr/>
        </p:nvSpPr>
        <p:spPr>
          <a:xfrm>
            <a:off x="0" y="6282028"/>
            <a:ext cx="12204700" cy="567349"/>
          </a:xfrm>
          <a:prstGeom prst="rect">
            <a:avLst/>
          </a:prstGeom>
          <a:solidFill>
            <a:srgbClr val="D20000"/>
          </a:solidFill>
        </p:spPr>
        <p:txBody>
          <a:bodyPr lIns="0" tIns="0" rIns="0" bIns="0" anchor="ctr">
            <a:noAutofit/>
          </a:bodyPr>
          <a:lstStyle/>
          <a:p>
            <a:pPr marR="406400" indent="0" algn="ctr">
              <a:lnSpc>
                <a:spcPts val="1700"/>
              </a:lnSpc>
            </a:pPr>
            <a:r>
              <a:rPr lang="ru-RU" b="1" dirty="0">
                <a:solidFill>
                  <a:schemeClr val="lt1"/>
                </a:solidFill>
              </a:rPr>
              <a:t>Первичная профсоюзная организация </a:t>
            </a:r>
            <a:r>
              <a:rPr lang="ru-RU" b="1" dirty="0" err="1" smtClean="0">
                <a:solidFill>
                  <a:schemeClr val="lt1"/>
                </a:solidFill>
              </a:rPr>
              <a:t>ЛВЧД-Москва</a:t>
            </a:r>
            <a:r>
              <a:rPr lang="ru-RU" b="1" dirty="0" smtClean="0">
                <a:solidFill>
                  <a:schemeClr val="lt1"/>
                </a:solidFill>
              </a:rPr>
              <a:t> входит </a:t>
            </a:r>
            <a:r>
              <a:rPr lang="ru-RU" b="1" dirty="0">
                <a:solidFill>
                  <a:schemeClr val="lt1"/>
                </a:solidFill>
              </a:rPr>
              <a:t>в состав </a:t>
            </a:r>
            <a:r>
              <a:rPr lang="ru-RU" b="1" dirty="0" smtClean="0">
                <a:solidFill>
                  <a:schemeClr val="lt1"/>
                </a:solidFill>
              </a:rPr>
              <a:t>РОСПРОФЖЕЛ, являющийся одним из самых крупных </a:t>
            </a:r>
            <a:r>
              <a:rPr lang="ru-RU" b="1" dirty="0">
                <a:solidFill>
                  <a:schemeClr val="lt1"/>
                </a:solidFill>
              </a:rPr>
              <a:t>и </a:t>
            </a:r>
            <a:r>
              <a:rPr lang="ru-RU" b="1" dirty="0" smtClean="0">
                <a:solidFill>
                  <a:schemeClr val="lt1"/>
                </a:solidFill>
              </a:rPr>
              <a:t>самых сильных профсоюзов </a:t>
            </a:r>
            <a:r>
              <a:rPr lang="ru-RU" b="1" dirty="0">
                <a:solidFill>
                  <a:schemeClr val="lt1"/>
                </a:solidFill>
              </a:rPr>
              <a:t>в </a:t>
            </a:r>
            <a:r>
              <a:rPr lang="ru-RU" b="1" dirty="0" smtClean="0">
                <a:solidFill>
                  <a:schemeClr val="lt1"/>
                </a:solidFill>
              </a:rPr>
              <a:t>РФ, насчитывающий более 1,3 млн. человек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47400" y="1567920"/>
            <a:ext cx="2384133" cy="598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E21A1A"/>
                </a:solidFill>
              </a:rPr>
              <a:t>Защита прав работников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59899" y="1578534"/>
            <a:ext cx="2929701" cy="5776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E21A1A"/>
                </a:solidFill>
              </a:rPr>
              <a:t>Поддержка и развитие спорта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217966" y="1590676"/>
            <a:ext cx="2712519" cy="565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E21A1A"/>
                </a:solidFill>
              </a:rPr>
              <a:t>Организация досуга и поддержка членов ППО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1EC37FF-06FA-4EC1-8231-82C6FC45760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9730" y="487789"/>
            <a:ext cx="728957" cy="635812"/>
          </a:xfrm>
          <a:prstGeom prst="rect">
            <a:avLst/>
          </a:prstGeom>
        </p:spPr>
      </p:pic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9A87FFA6-A0DB-4A27-97D3-D24F379A3369}"/>
              </a:ext>
            </a:extLst>
          </p:cNvPr>
          <p:cNvSpPr txBox="1">
            <a:spLocks/>
          </p:cNvSpPr>
          <p:nvPr/>
        </p:nvSpPr>
        <p:spPr>
          <a:xfrm>
            <a:off x="1080747" y="27301"/>
            <a:ext cx="10996613" cy="830300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Социальное партнерство</a:t>
            </a:r>
            <a:endParaRPr lang="ru-RU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2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609600" y="10284"/>
            <a:ext cx="609600" cy="6096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862817" y="18495"/>
            <a:ext cx="6821553" cy="76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Дать информацию по профсоюзу вашего филиала + дать контакты представителей ППО по каждому структурному подразделению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A87FFA6-A0DB-4A27-97D3-D24F379A3369}"/>
              </a:ext>
            </a:extLst>
          </p:cNvPr>
          <p:cNvSpPr txBox="1">
            <a:spLocks/>
          </p:cNvSpPr>
          <p:nvPr/>
        </p:nvSpPr>
        <p:spPr>
          <a:xfrm>
            <a:off x="966787" y="2"/>
            <a:ext cx="10996613" cy="874642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Полезные контакты</a:t>
            </a:r>
            <a:endParaRPr lang="ru-RU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9C23680-E4C4-4AE9-BD3F-EEAE1386B310}"/>
              </a:ext>
            </a:extLst>
          </p:cNvPr>
          <p:cNvCxnSpPr/>
          <p:nvPr/>
        </p:nvCxnSpPr>
        <p:spPr>
          <a:xfrm>
            <a:off x="0" y="874643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7">
            <a:extLst>
              <a:ext uri="{FF2B5EF4-FFF2-40B4-BE49-F238E27FC236}">
                <a16:creationId xmlns:a16="http://schemas.microsoft.com/office/drawing/2014/main" xmlns="" id="{4617ACEF-4B05-41D6-8B14-CBB927F4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9" t="11090" r="16552" b="32537"/>
          <a:stretch/>
        </p:blipFill>
        <p:spPr>
          <a:xfrm>
            <a:off x="207932" y="552450"/>
            <a:ext cx="758855" cy="5905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8978" t="16889" r="83286" b="15333"/>
          <a:stretch/>
        </p:blipFill>
        <p:spPr>
          <a:xfrm>
            <a:off x="-1427564" y="-448637"/>
            <a:ext cx="1414843" cy="69723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0C94FB6-5867-4B85-8EC8-2BCB7354B7D8}"/>
              </a:ext>
            </a:extLst>
          </p:cNvPr>
          <p:cNvSpPr/>
          <p:nvPr/>
        </p:nvSpPr>
        <p:spPr>
          <a:xfrm>
            <a:off x="1709073" y="969064"/>
            <a:ext cx="4633357" cy="1569654"/>
          </a:xfrm>
          <a:prstGeom prst="rect">
            <a:avLst/>
          </a:prstGeom>
        </p:spPr>
        <p:txBody>
          <a:bodyPr wrap="square" lIns="17999" tIns="45717" rIns="17999" bIns="45717">
            <a:spAutoFit/>
          </a:bodyPr>
          <a:lstStyle/>
          <a:p>
            <a:r>
              <a:rPr lang="ru-RU" sz="1600" b="1" dirty="0" smtClean="0">
                <a:ea typeface="Verdana" panose="020B0604030504040204" pitchFamily="34" charset="0"/>
              </a:rPr>
              <a:t>Санаторно-курортное лечение, </a:t>
            </a:r>
            <a:br>
              <a:rPr lang="ru-RU" sz="1600" b="1" dirty="0" smtClean="0">
                <a:ea typeface="Verdana" panose="020B0604030504040204" pitchFamily="34" charset="0"/>
              </a:rPr>
            </a:br>
            <a:r>
              <a:rPr lang="ru-RU" sz="1600" b="1" dirty="0" smtClean="0">
                <a:ea typeface="Verdana" panose="020B0604030504040204" pitchFamily="34" charset="0"/>
              </a:rPr>
              <a:t>детские оздоровительные лагеря, виртуальные транспортные требования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Верещагина Ирина Павловна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8-499-260-32-24</a:t>
            </a:r>
          </a:p>
          <a:p>
            <a:endParaRPr lang="ru-RU" sz="1600" i="1" dirty="0">
              <a:ea typeface="Verdan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0C94FB6-5867-4B85-8EC8-2BCB7354B7D8}"/>
              </a:ext>
            </a:extLst>
          </p:cNvPr>
          <p:cNvSpPr/>
          <p:nvPr/>
        </p:nvSpPr>
        <p:spPr>
          <a:xfrm>
            <a:off x="1726687" y="2356793"/>
            <a:ext cx="4633357" cy="3293203"/>
          </a:xfrm>
          <a:prstGeom prst="rect">
            <a:avLst/>
          </a:prstGeom>
        </p:spPr>
        <p:txBody>
          <a:bodyPr wrap="square" lIns="17999" tIns="45717" rIns="17999" bIns="45717">
            <a:spAutoFit/>
          </a:bodyPr>
          <a:lstStyle/>
          <a:p>
            <a:endParaRPr lang="ru-RU" sz="1600" b="1" dirty="0" smtClean="0">
              <a:ea typeface="Verdana" panose="020B0604030504040204" pitchFamily="34" charset="0"/>
            </a:endParaRPr>
          </a:p>
          <a:p>
            <a:r>
              <a:rPr lang="ru-RU" sz="1600" b="1" dirty="0" smtClean="0">
                <a:ea typeface="Verdana" panose="020B0604030504040204" pitchFamily="34" charset="0"/>
              </a:rPr>
              <a:t>НПФ </a:t>
            </a:r>
            <a:r>
              <a:rPr lang="ru-RU" sz="1600" b="1" dirty="0">
                <a:ea typeface="Verdana" panose="020B0604030504040204" pitchFamily="34" charset="0"/>
              </a:rPr>
              <a:t>«БЛАГОСОСТОЯНИЕ</a:t>
            </a:r>
            <a:r>
              <a:rPr lang="ru-RU" sz="1600" b="1" dirty="0" smtClean="0">
                <a:ea typeface="Verdana" panose="020B0604030504040204" pitchFamily="34" charset="0"/>
              </a:rPr>
              <a:t>», ДМС, классные звания, профессиональное мастерство, командировки, пенсионеры, вакцинация </a:t>
            </a:r>
            <a:endParaRPr lang="en-US" sz="1600" b="1" dirty="0" smtClean="0">
              <a:ea typeface="Verdana" panose="020B0604030504040204" pitchFamily="34" charset="0"/>
            </a:endParaRPr>
          </a:p>
          <a:p>
            <a:r>
              <a:rPr lang="ru-RU" sz="1600" i="1" dirty="0" smtClean="0">
                <a:ea typeface="Verdana" panose="020B0604030504040204" pitchFamily="34" charset="0"/>
              </a:rPr>
              <a:t>Ткачева Елена Анатольевна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8-499-260-34-98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 </a:t>
            </a:r>
            <a:endParaRPr lang="ru-RU" sz="1600" i="1" dirty="0">
              <a:ea typeface="Verdana" panose="020B0604030504040204" pitchFamily="34" charset="0"/>
            </a:endParaRPr>
          </a:p>
          <a:p>
            <a:endParaRPr lang="en-US" sz="1600" b="1" dirty="0">
              <a:ea typeface="Verdana" panose="020B0604030504040204" pitchFamily="34" charset="0"/>
            </a:endParaRPr>
          </a:p>
          <a:p>
            <a:r>
              <a:rPr lang="ru-RU" sz="1600" b="1" dirty="0" smtClean="0">
                <a:ea typeface="Verdana" panose="020B0604030504040204" pitchFamily="34" charset="0"/>
              </a:rPr>
              <a:t>Материальная </a:t>
            </a:r>
            <a:r>
              <a:rPr lang="ru-RU" sz="1600" b="1" dirty="0">
                <a:ea typeface="Verdana" panose="020B0604030504040204" pitchFamily="34" charset="0"/>
              </a:rPr>
              <a:t>помощь к отпуску, </a:t>
            </a:r>
            <a:br>
              <a:rPr lang="ru-RU" sz="1600" b="1" dirty="0">
                <a:ea typeface="Verdana" panose="020B0604030504040204" pitchFamily="34" charset="0"/>
              </a:rPr>
            </a:br>
            <a:r>
              <a:rPr lang="ru-RU" sz="1600" b="1" dirty="0">
                <a:ea typeface="Verdana" panose="020B0604030504040204" pitchFamily="34" charset="0"/>
              </a:rPr>
              <a:t>выплаты в связи с </a:t>
            </a:r>
            <a:r>
              <a:rPr lang="ru-RU" sz="1600" b="1" dirty="0" smtClean="0">
                <a:ea typeface="Verdana" panose="020B0604030504040204" pitchFamily="34" charset="0"/>
              </a:rPr>
              <a:t> расширением зоны обслуживания, награды </a:t>
            </a:r>
          </a:p>
          <a:p>
            <a:r>
              <a:rPr lang="ru-RU" sz="1600" b="1" dirty="0" smtClean="0">
                <a:ea typeface="Verdana" panose="020B0604030504040204" pitchFamily="34" charset="0"/>
              </a:rPr>
              <a:t>Гапонова Татьяна Викторовна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0C94FB6-5867-4B85-8EC8-2BCB7354B7D8}"/>
              </a:ext>
            </a:extLst>
          </p:cNvPr>
          <p:cNvSpPr/>
          <p:nvPr/>
        </p:nvSpPr>
        <p:spPr>
          <a:xfrm>
            <a:off x="7544893" y="2428767"/>
            <a:ext cx="3986470" cy="830991"/>
          </a:xfrm>
          <a:prstGeom prst="rect">
            <a:avLst/>
          </a:prstGeom>
        </p:spPr>
        <p:txBody>
          <a:bodyPr wrap="square" lIns="17999" tIns="45717" rIns="17999" bIns="45717">
            <a:spAutoFit/>
          </a:bodyPr>
          <a:lstStyle/>
          <a:p>
            <a:r>
              <a:rPr lang="ru-RU" sz="1600" b="1" dirty="0" smtClean="0">
                <a:ea typeface="Verdana" panose="020B0604030504040204" pitchFamily="34" charset="0"/>
              </a:rPr>
              <a:t>Первичная профсоюзная организация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Семин Евгений Николаевич</a:t>
            </a:r>
            <a:endParaRPr lang="ru-RU" sz="1600" i="1" dirty="0">
              <a:ea typeface="Verdana" panose="020B0604030504040204" pitchFamily="34" charset="0"/>
            </a:endParaRPr>
          </a:p>
          <a:p>
            <a:r>
              <a:rPr lang="en-US" sz="1600" i="1" dirty="0" smtClean="0">
                <a:ea typeface="Verdana" panose="020B0604030504040204" pitchFamily="34" charset="0"/>
              </a:rPr>
              <a:t>pvdmsk_SeminEN@orw.ru</a:t>
            </a:r>
            <a:endParaRPr lang="ru-RU" sz="1600" i="1" dirty="0">
              <a:ea typeface="Verdana" panose="020B0604030504040204" pitchFamily="34" charset="0"/>
            </a:endParaRPr>
          </a:p>
        </p:txBody>
      </p:sp>
      <p:pic>
        <p:nvPicPr>
          <p:cNvPr id="117764" name="Picture 4" descr="http://xn---31-qddbpbczgqsosp0e0h.xn--p1ai/wp-content/uploads/2018/03/cena-150x1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3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" t="1549" r="2211" b="2620"/>
          <a:stretch/>
        </p:blipFill>
        <p:spPr bwMode="auto">
          <a:xfrm>
            <a:off x="861679" y="2495932"/>
            <a:ext cx="639805" cy="63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66" name="Picture 6" descr="https://ppk59.ru/frontend/web/upload/files/kisspng-health-insurance-computer-icons-health-care-laboratorio-analisi-emotest-5b3a76e3e2ca07.3212835715305581799289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66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20" y="968066"/>
            <a:ext cx="556618" cy="5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https://yt3.ggpht.com/a/AATXAJy-FFjcgFrRgISCCslIVum1JELRaEdhWx5KZ4t4=s900-c-k-c0xffffffff-no-rj-mo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4000"/>
                    </a14:imgEffect>
                    <a14:imgEffect>
                      <a14:brightnessContrast bright="3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116" y="1612532"/>
            <a:ext cx="556855" cy="5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1EC37FF-06FA-4EC1-8231-82C6FC45760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59897" y="2548821"/>
            <a:ext cx="728957" cy="635812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77BF2AB-A173-47F4-847D-CB01F0569E48}"/>
              </a:ext>
            </a:extLst>
          </p:cNvPr>
          <p:cNvSpPr txBox="1">
            <a:spLocks/>
          </p:cNvSpPr>
          <p:nvPr/>
        </p:nvSpPr>
        <p:spPr>
          <a:xfrm>
            <a:off x="11739879" y="0"/>
            <a:ext cx="464821" cy="442451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17A077DD-74FD-4B35-8109-38CFFD140F9F}" type="slidenum">
              <a:rPr lang="ru-RU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11</a:t>
            </a:fld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0C94FB6-5867-4B85-8EC8-2BCB7354B7D8}"/>
              </a:ext>
            </a:extLst>
          </p:cNvPr>
          <p:cNvSpPr/>
          <p:nvPr/>
        </p:nvSpPr>
        <p:spPr>
          <a:xfrm>
            <a:off x="7542590" y="857251"/>
            <a:ext cx="4155988" cy="1323433"/>
          </a:xfrm>
          <a:prstGeom prst="rect">
            <a:avLst/>
          </a:prstGeom>
        </p:spPr>
        <p:txBody>
          <a:bodyPr wrap="square" lIns="17999" tIns="45717" rIns="17999" bIns="45717">
            <a:spAutoFit/>
          </a:bodyPr>
          <a:lstStyle/>
          <a:p>
            <a:r>
              <a:rPr lang="ru-RU" sz="1600" b="1" dirty="0" smtClean="0">
                <a:ea typeface="Verdana" panose="020B0604030504040204" pitchFamily="34" charset="0"/>
              </a:rPr>
              <a:t>Обучение персонала, система дистанционного обучения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Большакова Наталья Владимировна</a:t>
            </a:r>
            <a:endParaRPr lang="ru-RU" sz="1600" i="1" dirty="0">
              <a:ea typeface="Verdana" panose="020B0604030504040204" pitchFamily="34" charset="0"/>
            </a:endParaRPr>
          </a:p>
          <a:p>
            <a:r>
              <a:rPr lang="ru-RU" sz="1600" i="1" dirty="0" smtClean="0">
                <a:ea typeface="Verdana" panose="020B0604030504040204" pitchFamily="34" charset="0"/>
              </a:rPr>
              <a:t>8-915-136-73-61 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 </a:t>
            </a:r>
            <a:endParaRPr lang="ru-RU" sz="1600" i="1" dirty="0">
              <a:ea typeface="Verdana" panose="020B0604030504040204" pitchFamily="34" charset="0"/>
            </a:endParaRPr>
          </a:p>
        </p:txBody>
      </p:sp>
      <p:pic>
        <p:nvPicPr>
          <p:cNvPr id="25" name="Picture 45" descr="Картинки по запросу &quot;learning icon png -iconfinder thenounproject&quot;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875" y="981657"/>
            <a:ext cx="725486" cy="7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622321" y="0"/>
            <a:ext cx="609600" cy="609600"/>
          </a:xfrm>
          <a:prstGeom prst="rect">
            <a:avLst/>
          </a:prstGeom>
        </p:spPr>
      </p:pic>
      <p:pic>
        <p:nvPicPr>
          <p:cNvPr id="27" name="Picture 16" descr="https://publimmo.pro/darbois/wp-content/uploads/sites/266/competence.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20" y="3843577"/>
            <a:ext cx="674884" cy="6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xn---31-qddbpbczgqsosp0e0h.xn--p1ai/wp-content/uploads/2018/03/cena-150x1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3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" t="1549" r="2211" b="2620"/>
          <a:stretch/>
        </p:blipFill>
        <p:spPr bwMode="auto">
          <a:xfrm>
            <a:off x="937879" y="4515232"/>
            <a:ext cx="639805" cy="63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Train Icons - Download Free Vector Icons | Noun Project">
            <a:extLst>
              <a:ext uri="{FF2B5EF4-FFF2-40B4-BE49-F238E27FC236}">
                <a16:creationId xmlns:a16="http://schemas.microsoft.com/office/drawing/2014/main" xmlns="" id="{2F5598C5-01E8-42AA-AC6B-BB261719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733" y="3674224"/>
            <a:ext cx="741384" cy="74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0C94FB6-5867-4B85-8EC8-2BCB7354B7D8}"/>
              </a:ext>
            </a:extLst>
          </p:cNvPr>
          <p:cNvSpPr/>
          <p:nvPr/>
        </p:nvSpPr>
        <p:spPr>
          <a:xfrm>
            <a:off x="7595693" y="3647967"/>
            <a:ext cx="3986470" cy="1569654"/>
          </a:xfrm>
          <a:prstGeom prst="rect">
            <a:avLst/>
          </a:prstGeom>
        </p:spPr>
        <p:txBody>
          <a:bodyPr wrap="square" lIns="17999" tIns="45717" rIns="17999" bIns="45717">
            <a:spAutoFit/>
          </a:bodyPr>
          <a:lstStyle/>
          <a:p>
            <a:r>
              <a:rPr lang="ru-RU" sz="1600" b="1" dirty="0" smtClean="0">
                <a:ea typeface="Verdana" panose="020B0604030504040204" pitchFamily="34" charset="0"/>
              </a:rPr>
              <a:t>Бесплатный железнодорожный проезд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Валуева Светлана Александровна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Иванова Ирина Михайловна</a:t>
            </a:r>
          </a:p>
          <a:p>
            <a:r>
              <a:rPr lang="ru-RU" sz="1600" i="1" dirty="0" smtClean="0">
                <a:ea typeface="Verdana" panose="020B0604030504040204" pitchFamily="34" charset="0"/>
              </a:rPr>
              <a:t>Рудева Лариса Владимировна</a:t>
            </a:r>
          </a:p>
          <a:p>
            <a:endParaRPr lang="ru-RU" sz="1600" i="1" dirty="0" smtClean="0">
              <a:ea typeface="Verdana" panose="020B0604030504040204" pitchFamily="34" charset="0"/>
            </a:endParaRPr>
          </a:p>
          <a:p>
            <a:r>
              <a:rPr lang="ru-RU" sz="1600" i="1" dirty="0" smtClean="0">
                <a:ea typeface="Verdana" panose="020B0604030504040204" pitchFamily="34" charset="0"/>
              </a:rPr>
              <a:t>8-499-260-25-52</a:t>
            </a:r>
            <a:endParaRPr lang="ru-RU" sz="1600" i="1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6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201084" y="194733"/>
            <a:ext cx="10013949" cy="654051"/>
          </a:xfrm>
        </p:spPr>
        <p:txBody>
          <a:bodyPr/>
          <a:lstStyle/>
          <a:p>
            <a:pPr algn="l"/>
            <a:r>
              <a:rPr lang="ru-RU" alt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требования к работе проводника пассажирского вагона</a:t>
            </a:r>
          </a:p>
        </p:txBody>
      </p:sp>
      <p:sp>
        <p:nvSpPr>
          <p:cNvPr id="13315" name="Номер слайда 44060"/>
          <p:cNvSpPr>
            <a:spLocks noGrp="1"/>
          </p:cNvSpPr>
          <p:nvPr>
            <p:ph type="sldNum" sz="quarter" idx="12"/>
          </p:nvPr>
        </p:nvSpPr>
        <p:spPr bwMode="auto">
          <a:xfrm>
            <a:off x="9294284" y="273964"/>
            <a:ext cx="2844800" cy="292388"/>
          </a:xfr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fld id="{26F8179A-30E9-4BC0-9CC0-4B2057A8BDAD}" type="slidenum">
              <a:rPr lang="ru-RU" altLang="ru-RU" sz="1300">
                <a:solidFill>
                  <a:schemeClr val="tx1"/>
                </a:solidFill>
                <a:latin typeface="Verdana" pitchFamily="34" charset="0"/>
              </a:rPr>
              <a:pPr/>
              <a:t>12</a:t>
            </a:fld>
            <a:endParaRPr lang="ru-RU" altLang="ru-RU" sz="13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316" name="AutoShape 33"/>
          <p:cNvSpPr>
            <a:spLocks noChangeAspect="1" noChangeArrowheads="1"/>
          </p:cNvSpPr>
          <p:nvPr/>
        </p:nvSpPr>
        <p:spPr bwMode="auto">
          <a:xfrm>
            <a:off x="69851" y="-18203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sp>
        <p:nvSpPr>
          <p:cNvPr id="13317" name="AutoShape 35"/>
          <p:cNvSpPr>
            <a:spLocks noChangeAspect="1" noChangeArrowheads="1"/>
          </p:cNvSpPr>
          <p:nvPr/>
        </p:nvSpPr>
        <p:spPr bwMode="auto">
          <a:xfrm>
            <a:off x="273051" y="21167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pic>
        <p:nvPicPr>
          <p:cNvPr id="13318" name="Рисунок 2"/>
          <p:cNvPicPr>
            <a:picLocks noChangeAspect="1"/>
          </p:cNvPicPr>
          <p:nvPr/>
        </p:nvPicPr>
        <p:blipFill>
          <a:blip r:embed="rId3" cstate="print"/>
          <a:srcRect l="34377" t="18309" r="32397" b="52637"/>
          <a:stretch>
            <a:fillRect/>
          </a:stretch>
        </p:blipFill>
        <p:spPr bwMode="auto">
          <a:xfrm>
            <a:off x="0" y="982134"/>
            <a:ext cx="5744633" cy="282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0"/>
          <p:cNvPicPr>
            <a:picLocks noChangeAspect="1"/>
          </p:cNvPicPr>
          <p:nvPr/>
        </p:nvPicPr>
        <p:blipFill>
          <a:blip r:embed="rId3" cstate="print"/>
          <a:srcRect l="34377" t="58356" r="32397" b="23582"/>
          <a:stretch>
            <a:fillRect/>
          </a:stretch>
        </p:blipFill>
        <p:spPr bwMode="auto">
          <a:xfrm>
            <a:off x="5765801" y="2154767"/>
            <a:ext cx="6227233" cy="190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1"/>
          <p:cNvPicPr>
            <a:picLocks noChangeAspect="1"/>
          </p:cNvPicPr>
          <p:nvPr/>
        </p:nvPicPr>
        <p:blipFill>
          <a:blip r:embed="rId3" cstate="print"/>
          <a:srcRect l="34377" t="47542" r="32397" b="41463"/>
          <a:stretch>
            <a:fillRect/>
          </a:stretch>
        </p:blipFill>
        <p:spPr bwMode="auto">
          <a:xfrm>
            <a:off x="5765801" y="1020234"/>
            <a:ext cx="6227233" cy="115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2"/>
          <p:cNvPicPr>
            <a:picLocks noChangeAspect="1"/>
          </p:cNvPicPr>
          <p:nvPr/>
        </p:nvPicPr>
        <p:blipFill>
          <a:blip r:embed="rId3" cstate="print"/>
          <a:srcRect l="34377" t="76038" r="32397" b="9113"/>
          <a:stretch>
            <a:fillRect/>
          </a:stretch>
        </p:blipFill>
        <p:spPr bwMode="auto">
          <a:xfrm>
            <a:off x="1198034" y="4057651"/>
            <a:ext cx="9338733" cy="234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201084" y="194733"/>
            <a:ext cx="10013949" cy="654051"/>
          </a:xfrm>
        </p:spPr>
        <p:txBody>
          <a:bodyPr/>
          <a:lstStyle/>
          <a:p>
            <a:pPr algn="l"/>
            <a:r>
              <a:rPr lang="ru-RU" alt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требования к работе  проводника пассажирского вагона </a:t>
            </a:r>
          </a:p>
        </p:txBody>
      </p:sp>
      <p:sp>
        <p:nvSpPr>
          <p:cNvPr id="15363" name="Номер слайда 44060"/>
          <p:cNvSpPr>
            <a:spLocks noGrp="1"/>
          </p:cNvSpPr>
          <p:nvPr>
            <p:ph type="sldNum" sz="quarter" idx="12"/>
          </p:nvPr>
        </p:nvSpPr>
        <p:spPr bwMode="auto">
          <a:xfrm>
            <a:off x="9294284" y="273964"/>
            <a:ext cx="2844800" cy="292388"/>
          </a:xfr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fld id="{A2D37A17-CFFF-4DEE-9643-D2AD5996AB6F}" type="slidenum">
              <a:rPr lang="ru-RU" altLang="ru-RU" sz="1300">
                <a:solidFill>
                  <a:schemeClr val="tx1"/>
                </a:solidFill>
                <a:latin typeface="Verdana" pitchFamily="34" charset="0"/>
              </a:rPr>
              <a:pPr/>
              <a:t>13</a:t>
            </a:fld>
            <a:endParaRPr lang="ru-RU" altLang="ru-RU" sz="13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364" name="AutoShape 33"/>
          <p:cNvSpPr>
            <a:spLocks noChangeAspect="1" noChangeArrowheads="1"/>
          </p:cNvSpPr>
          <p:nvPr/>
        </p:nvSpPr>
        <p:spPr bwMode="auto">
          <a:xfrm>
            <a:off x="69851" y="-18203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sp>
        <p:nvSpPr>
          <p:cNvPr id="15365" name="AutoShape 35"/>
          <p:cNvSpPr>
            <a:spLocks noChangeAspect="1" noChangeArrowheads="1"/>
          </p:cNvSpPr>
          <p:nvPr/>
        </p:nvSpPr>
        <p:spPr bwMode="auto">
          <a:xfrm>
            <a:off x="273051" y="21167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pic>
        <p:nvPicPr>
          <p:cNvPr id="15366" name="Рисунок 1"/>
          <p:cNvPicPr>
            <a:picLocks noChangeAspect="1"/>
          </p:cNvPicPr>
          <p:nvPr/>
        </p:nvPicPr>
        <p:blipFill>
          <a:blip r:embed="rId3" cstate="print"/>
          <a:srcRect l="34187" t="16734" r="32416" b="60477"/>
          <a:stretch>
            <a:fillRect/>
          </a:stretch>
        </p:blipFill>
        <p:spPr bwMode="auto">
          <a:xfrm>
            <a:off x="69851" y="1278467"/>
            <a:ext cx="578908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3"/>
          <p:cNvPicPr>
            <a:picLocks noChangeAspect="1"/>
          </p:cNvPicPr>
          <p:nvPr/>
        </p:nvPicPr>
        <p:blipFill>
          <a:blip r:embed="rId3" cstate="print"/>
          <a:srcRect l="34187" t="57321" r="32416" b="35004"/>
          <a:stretch>
            <a:fillRect/>
          </a:stretch>
        </p:blipFill>
        <p:spPr bwMode="auto">
          <a:xfrm>
            <a:off x="6165851" y="1047751"/>
            <a:ext cx="5761567" cy="74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4"/>
          <p:cNvPicPr>
            <a:picLocks noChangeAspect="1"/>
          </p:cNvPicPr>
          <p:nvPr/>
        </p:nvPicPr>
        <p:blipFill>
          <a:blip r:embed="rId3" cstate="print"/>
          <a:srcRect l="34187" t="65051" r="32416" b="29552"/>
          <a:stretch>
            <a:fillRect/>
          </a:stretch>
        </p:blipFill>
        <p:spPr bwMode="auto">
          <a:xfrm>
            <a:off x="952500" y="5518151"/>
            <a:ext cx="9465733" cy="8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5"/>
          <p:cNvPicPr>
            <a:picLocks noChangeAspect="1"/>
          </p:cNvPicPr>
          <p:nvPr/>
        </p:nvPicPr>
        <p:blipFill>
          <a:blip r:embed="rId3" cstate="print"/>
          <a:srcRect l="34187" t="70825" r="32416" b="10596"/>
          <a:stretch>
            <a:fillRect/>
          </a:stretch>
        </p:blipFill>
        <p:spPr bwMode="auto">
          <a:xfrm>
            <a:off x="6165851" y="1845734"/>
            <a:ext cx="577850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6"/>
          <p:cNvPicPr>
            <a:picLocks noChangeAspect="1"/>
          </p:cNvPicPr>
          <p:nvPr/>
        </p:nvPicPr>
        <p:blipFill>
          <a:blip r:embed="rId3" cstate="print"/>
          <a:srcRect l="34187" t="47102" r="32416" b="42628"/>
          <a:stretch>
            <a:fillRect/>
          </a:stretch>
        </p:blipFill>
        <p:spPr bwMode="auto">
          <a:xfrm>
            <a:off x="931334" y="3754968"/>
            <a:ext cx="9486900" cy="164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1" y="184152"/>
            <a:ext cx="10013951" cy="654049"/>
          </a:xfrm>
        </p:spPr>
        <p:txBody>
          <a:bodyPr/>
          <a:lstStyle/>
          <a:p>
            <a:pPr algn="l"/>
            <a:r>
              <a:rPr lang="ru-RU" alt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Режим труда и отдыха</a:t>
            </a:r>
          </a:p>
        </p:txBody>
      </p:sp>
      <p:sp>
        <p:nvSpPr>
          <p:cNvPr id="17411" name="Номер слайда 44060"/>
          <p:cNvSpPr>
            <a:spLocks noGrp="1"/>
          </p:cNvSpPr>
          <p:nvPr>
            <p:ph type="sldNum" sz="quarter" idx="12"/>
          </p:nvPr>
        </p:nvSpPr>
        <p:spPr bwMode="auto">
          <a:xfrm>
            <a:off x="9294284" y="273964"/>
            <a:ext cx="2844800" cy="292388"/>
          </a:xfr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fld id="{529687D2-ACC1-41C0-A121-35317F906B7B}" type="slidenum">
              <a:rPr lang="ru-RU" altLang="ru-RU" sz="1300">
                <a:solidFill>
                  <a:schemeClr val="tx1"/>
                </a:solidFill>
                <a:latin typeface="Verdana" pitchFamily="34" charset="0"/>
              </a:rPr>
              <a:pPr/>
              <a:t>14</a:t>
            </a:fld>
            <a:endParaRPr lang="ru-RU" altLang="ru-RU" sz="13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12" name="AutoShape 33"/>
          <p:cNvSpPr>
            <a:spLocks noChangeAspect="1" noChangeArrowheads="1"/>
          </p:cNvSpPr>
          <p:nvPr/>
        </p:nvSpPr>
        <p:spPr bwMode="auto">
          <a:xfrm>
            <a:off x="69851" y="-18203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sp>
        <p:nvSpPr>
          <p:cNvPr id="17413" name="AutoShape 35"/>
          <p:cNvSpPr>
            <a:spLocks noChangeAspect="1" noChangeArrowheads="1"/>
          </p:cNvSpPr>
          <p:nvPr/>
        </p:nvSpPr>
        <p:spPr bwMode="auto">
          <a:xfrm>
            <a:off x="273051" y="21167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93" y="4863565"/>
            <a:ext cx="1597415" cy="14763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56" y="933554"/>
            <a:ext cx="2344424" cy="2083933"/>
          </a:xfrm>
          <a:prstGeom prst="rect">
            <a:avLst/>
          </a:prstGeom>
        </p:spPr>
      </p:pic>
      <p:pic>
        <p:nvPicPr>
          <p:cNvPr id="17416" name="Рисунок 14"/>
          <p:cNvPicPr>
            <a:picLocks noChangeAspect="1"/>
          </p:cNvPicPr>
          <p:nvPr/>
        </p:nvPicPr>
        <p:blipFill>
          <a:blip r:embed="rId5" cstate="print"/>
          <a:srcRect l="33804" t="56590" r="32629" b="11732"/>
          <a:stretch>
            <a:fillRect/>
          </a:stretch>
        </p:blipFill>
        <p:spPr bwMode="auto">
          <a:xfrm>
            <a:off x="5947833" y="3018367"/>
            <a:ext cx="6191251" cy="328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851" y="982134"/>
            <a:ext cx="5983816" cy="677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Норма рабочего времени на определенный календарный период  для проводников пассажирских вагонов определяется по </a:t>
            </a:r>
            <a:r>
              <a:rPr lang="ru-RU" sz="1200" b="1" u="sng" dirty="0">
                <a:solidFill>
                  <a:srgbClr val="FFB9BB"/>
                </a:solidFill>
              </a:rPr>
              <a:t>шестидневной рабочей неделе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исходя из установленной продолжительности рабочего времени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51" y="1659467"/>
            <a:ext cx="5983816" cy="1723545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Рабочее время зависит от :</a:t>
            </a:r>
          </a:p>
          <a:p>
            <a:pPr marL="228594" indent="-228594" algn="just">
              <a:buFont typeface="Wingdings" panose="05000000000000000000" pitchFamily="2" charset="2"/>
              <a:buChar char="ü"/>
              <a:defRPr/>
            </a:pPr>
            <a:r>
              <a:rPr lang="ru-RU" sz="1100" dirty="0"/>
              <a:t>нормы обслуживания конкретного пассажирского поезда, которая устанавливается в соответствии с приказом ОАО «ФПК» от 30.01.2012г. №26;</a:t>
            </a:r>
          </a:p>
          <a:p>
            <a:pPr marL="228594" indent="-228594" algn="just">
              <a:buFont typeface="Wingdings" panose="05000000000000000000" pitchFamily="2" charset="2"/>
              <a:buChar char="ü"/>
              <a:defRPr/>
            </a:pPr>
            <a:r>
              <a:rPr lang="ru-RU" sz="1100" dirty="0"/>
              <a:t>типа обслуживаемого вагона (СВ, купе, плацкарт, МО, купейный </a:t>
            </a:r>
            <a:r>
              <a:rPr lang="ru-RU" sz="1100" dirty="0" err="1"/>
              <a:t>трансформер</a:t>
            </a:r>
            <a:r>
              <a:rPr lang="ru-RU" sz="1100" dirty="0"/>
              <a:t>, двухэтажный, РИЦ);</a:t>
            </a:r>
          </a:p>
          <a:p>
            <a:pPr marL="228594" indent="-228594" algn="just">
              <a:buFont typeface="Wingdings" panose="05000000000000000000" pitchFamily="2" charset="2"/>
              <a:buChar char="ü"/>
              <a:defRPr/>
            </a:pPr>
            <a:r>
              <a:rPr lang="ru-RU" sz="1100" dirty="0"/>
              <a:t>времени прохода от резерва проводников к месту приемки вагона;</a:t>
            </a:r>
          </a:p>
          <a:p>
            <a:pPr marL="228594" indent="-228594" algn="just">
              <a:buFont typeface="Wingdings" panose="05000000000000000000" pitchFamily="2" charset="2"/>
              <a:buChar char="ü"/>
              <a:defRPr/>
            </a:pPr>
            <a:r>
              <a:rPr lang="ru-RU" sz="1100" dirty="0"/>
              <a:t>времени года (лето: июнь-сентябрь; зима: октябрь- май);</a:t>
            </a:r>
          </a:p>
          <a:p>
            <a:pPr marL="228594" indent="-228594" algn="just">
              <a:buFont typeface="Wingdings" panose="05000000000000000000" pitchFamily="2" charset="2"/>
              <a:buChar char="ü"/>
              <a:defRPr/>
            </a:pPr>
            <a:r>
              <a:rPr lang="ru-RU" sz="1100" dirty="0"/>
              <a:t>Категории поезда (фирменный/нефирменный). </a:t>
            </a:r>
          </a:p>
          <a:p>
            <a:pPr marL="228594" indent="-228594" algn="just">
              <a:buFont typeface="Wingdings" panose="05000000000000000000" pitchFamily="2" charset="2"/>
              <a:buChar char="ü"/>
              <a:defRPr/>
            </a:pP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5334" y="3134784"/>
            <a:ext cx="4868333" cy="16466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altLang="ru-RU" sz="1100" b="1" u="sng" dirty="0" smtClean="0"/>
              <a:t>Пример: </a:t>
            </a:r>
            <a:r>
              <a:rPr lang="ru-RU" altLang="ru-RU" sz="1100" dirty="0" smtClean="0"/>
              <a:t>поезд № 0227А/0228А сообщением Санкт-Петербург – Новороссийск (время в пути следования в одну сторону 44 часа): </a:t>
            </a:r>
          </a:p>
          <a:p>
            <a:pPr algn="just">
              <a:defRPr/>
            </a:pPr>
            <a:r>
              <a:rPr lang="ru-RU" altLang="ru-RU" sz="1100" dirty="0" smtClean="0"/>
              <a:t>- при норме обслуживания в купейном вагоне 3 проводника на 2 вагона в летний период рабочее время составляет в среднем </a:t>
            </a:r>
            <a:r>
              <a:rPr lang="ru-RU" altLang="ru-RU" sz="1100" b="1" u="sng" dirty="0" smtClean="0">
                <a:solidFill>
                  <a:srgbClr val="FF0000"/>
                </a:solidFill>
              </a:rPr>
              <a:t>64,3 часа </a:t>
            </a:r>
            <a:r>
              <a:rPr lang="ru-RU" altLang="ru-RU" sz="1100" dirty="0" smtClean="0"/>
              <a:t>на одного проводника;</a:t>
            </a:r>
          </a:p>
          <a:p>
            <a:pPr algn="just">
              <a:defRPr/>
            </a:pPr>
            <a:r>
              <a:rPr lang="ru-RU" altLang="ru-RU" sz="1100" dirty="0" smtClean="0"/>
              <a:t>- при норме обслуживания в плацкартном  вагоне 2 проводника на 1 вагон в летний период рабочее время составляет в среднем </a:t>
            </a:r>
            <a:r>
              <a:rPr lang="ru-RU" altLang="ru-RU" sz="1100" b="1" u="sng" dirty="0" smtClean="0">
                <a:solidFill>
                  <a:srgbClr val="FF0000"/>
                </a:solidFill>
              </a:rPr>
              <a:t>48,9 часа </a:t>
            </a:r>
            <a:r>
              <a:rPr lang="ru-RU" altLang="ru-RU" sz="1100" dirty="0" smtClean="0"/>
              <a:t>на одного проводника.</a:t>
            </a:r>
          </a:p>
          <a:p>
            <a:pPr algn="just">
              <a:defRPr/>
            </a:pPr>
            <a:endParaRPr lang="ru-RU" altLang="ru-RU" sz="1100" dirty="0" smtClean="0"/>
          </a:p>
        </p:txBody>
      </p:sp>
      <p:pic>
        <p:nvPicPr>
          <p:cNvPr id="17420" name="Picture 2" descr="C:\Users\AnanevaGY-szap\Desktop\Работники поездных бригад\Доклады, презентации, пояснения\Картинки\скачанные файлы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55534"/>
            <a:ext cx="118533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1317" y="3873501"/>
            <a:ext cx="3299883" cy="256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1" y="184152"/>
            <a:ext cx="10013951" cy="654049"/>
          </a:xfrm>
        </p:spPr>
        <p:txBody>
          <a:bodyPr/>
          <a:lstStyle/>
          <a:p>
            <a:pPr algn="l"/>
            <a:r>
              <a:rPr lang="ru-RU" alt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Учет рабочего времени</a:t>
            </a:r>
          </a:p>
        </p:txBody>
      </p:sp>
      <p:sp>
        <p:nvSpPr>
          <p:cNvPr id="19460" name="Номер слайда 44060"/>
          <p:cNvSpPr>
            <a:spLocks noGrp="1"/>
          </p:cNvSpPr>
          <p:nvPr>
            <p:ph type="sldNum" sz="quarter" idx="12"/>
          </p:nvPr>
        </p:nvSpPr>
        <p:spPr bwMode="auto">
          <a:xfrm>
            <a:off x="9294284" y="273964"/>
            <a:ext cx="2844800" cy="292388"/>
          </a:xfr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fld id="{8436EE51-011E-4DA4-BC19-898ED5BA5E0F}" type="slidenum">
              <a:rPr lang="ru-RU" altLang="ru-RU" sz="1300">
                <a:solidFill>
                  <a:schemeClr val="tx1"/>
                </a:solidFill>
                <a:latin typeface="Verdana" pitchFamily="34" charset="0"/>
              </a:rPr>
              <a:pPr/>
              <a:t>15</a:t>
            </a:fld>
            <a:endParaRPr lang="ru-RU" altLang="ru-RU" sz="13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9461" name="AutoShape 33"/>
          <p:cNvSpPr>
            <a:spLocks noChangeAspect="1" noChangeArrowheads="1"/>
          </p:cNvSpPr>
          <p:nvPr/>
        </p:nvSpPr>
        <p:spPr bwMode="auto">
          <a:xfrm>
            <a:off x="69851" y="-18203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sp>
        <p:nvSpPr>
          <p:cNvPr id="19462" name="AutoShape 35"/>
          <p:cNvSpPr>
            <a:spLocks noChangeAspect="1" noChangeArrowheads="1"/>
          </p:cNvSpPr>
          <p:nvPr/>
        </p:nvSpPr>
        <p:spPr bwMode="auto">
          <a:xfrm>
            <a:off x="273051" y="21167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pic>
        <p:nvPicPr>
          <p:cNvPr id="19463" name="Рисунок 2"/>
          <p:cNvPicPr>
            <a:picLocks noChangeAspect="1"/>
          </p:cNvPicPr>
          <p:nvPr/>
        </p:nvPicPr>
        <p:blipFill>
          <a:blip r:embed="rId4" cstate="print"/>
          <a:srcRect l="34006" t="24973" r="32268" b="45493"/>
          <a:stretch>
            <a:fillRect/>
          </a:stretch>
        </p:blipFill>
        <p:spPr bwMode="auto">
          <a:xfrm>
            <a:off x="0" y="1001185"/>
            <a:ext cx="6104467" cy="300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0"/>
          <p:cNvPicPr>
            <a:picLocks noChangeAspect="1"/>
          </p:cNvPicPr>
          <p:nvPr/>
        </p:nvPicPr>
        <p:blipFill>
          <a:blip r:embed="rId4" cstate="print"/>
          <a:srcRect l="34006" t="53717" r="32268" b="8980"/>
          <a:stretch>
            <a:fillRect/>
          </a:stretch>
        </p:blipFill>
        <p:spPr bwMode="auto">
          <a:xfrm>
            <a:off x="5947834" y="2652184"/>
            <a:ext cx="60833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S:\ФПКФНТ\03 Сектор по учету\Ананьева ГЮ\Работники поездных бригад\Доклады, презентации, пояснения\Картинки\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2234" y="1001184"/>
            <a:ext cx="188171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7"/>
          <p:cNvSpPr txBox="1">
            <a:spLocks/>
          </p:cNvSpPr>
          <p:nvPr/>
        </p:nvSpPr>
        <p:spPr bwMode="auto">
          <a:xfrm>
            <a:off x="116418" y="91018"/>
            <a:ext cx="1161838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r>
              <a:rPr lang="ru-RU" altLang="ru-RU" sz="2100" dirty="0">
                <a:latin typeface="Verdana" pitchFamily="34" charset="0"/>
              </a:rPr>
              <a:t>Возможность использования Системы дистанционного обучения ОАО «РЖД»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591800" y="6584952"/>
            <a:ext cx="1600200" cy="27304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5027227-E338-4B58-AD0F-7CF449DF0462}" type="slidenum">
              <a:rPr lang="ru-RU" altLang="ru-RU"/>
              <a:pPr/>
              <a:t>16</a:t>
            </a:fld>
            <a:endParaRPr lang="ru-RU" altLang="ru-RU" dirty="0"/>
          </a:p>
        </p:txBody>
      </p:sp>
      <p:pic>
        <p:nvPicPr>
          <p:cNvPr id="31748" name="Рисунок 14"/>
          <p:cNvPicPr>
            <a:picLocks noChangeAspect="1"/>
          </p:cNvPicPr>
          <p:nvPr/>
        </p:nvPicPr>
        <p:blipFill>
          <a:blip r:embed="rId3" cstate="print"/>
          <a:srcRect l="25372" t="33727" r="23383" b="22836"/>
          <a:stretch>
            <a:fillRect/>
          </a:stretch>
        </p:blipFill>
        <p:spPr bwMode="auto">
          <a:xfrm>
            <a:off x="251885" y="1149351"/>
            <a:ext cx="10339916" cy="492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Номер слайда 3"/>
          <p:cNvSpPr txBox="1">
            <a:spLocks/>
          </p:cNvSpPr>
          <p:nvPr/>
        </p:nvSpPr>
        <p:spPr bwMode="auto">
          <a:xfrm>
            <a:off x="9309100" y="395817"/>
            <a:ext cx="2844800" cy="3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 algn="r" eaLnBrk="1" hangingPunct="1"/>
            <a:fld id="{8A35BF32-F8DC-4B82-A5FA-26F511FECF65}" type="slidenum">
              <a:rPr lang="ru-RU" altLang="ru-RU" sz="1300">
                <a:latin typeface="Verdana" pitchFamily="34" charset="0"/>
              </a:rPr>
              <a:pPr algn="r" eaLnBrk="1" hangingPunct="1"/>
              <a:t>16</a:t>
            </a:fld>
            <a:endParaRPr lang="ru-RU" altLang="ru-RU" sz="1300" dirty="0">
              <a:latin typeface="Verdana" pitchFamily="34" charset="0"/>
            </a:endParaRPr>
          </a:p>
        </p:txBody>
      </p:sp>
      <p:pic>
        <p:nvPicPr>
          <p:cNvPr id="31750" name="Рисунок 1"/>
          <p:cNvPicPr>
            <a:picLocks noChangeAspect="1"/>
          </p:cNvPicPr>
          <p:nvPr/>
        </p:nvPicPr>
        <p:blipFill>
          <a:blip r:embed="rId4" cstate="print"/>
          <a:srcRect l="8444" t="19547" r="49786" b="39233"/>
          <a:stretch>
            <a:fillRect/>
          </a:stretch>
        </p:blipFill>
        <p:spPr bwMode="auto">
          <a:xfrm>
            <a:off x="5336117" y="2620433"/>
            <a:ext cx="6745816" cy="37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36117" y="1983318"/>
            <a:ext cx="6745816" cy="637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r>
              <a:rPr lang="ru-RU" sz="19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в СДО размещен Справочник бойца РСО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0" y="184152"/>
            <a:ext cx="10013951" cy="654049"/>
          </a:xfrm>
        </p:spPr>
        <p:txBody>
          <a:bodyPr/>
          <a:lstStyle/>
          <a:p>
            <a:pPr algn="l"/>
            <a:r>
              <a:rPr lang="ru-RU" alt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Миссия АО «ФПК»</a:t>
            </a:r>
          </a:p>
        </p:txBody>
      </p:sp>
      <p:sp>
        <p:nvSpPr>
          <p:cNvPr id="7171" name="Номер слайда 44060"/>
          <p:cNvSpPr>
            <a:spLocks noGrp="1"/>
          </p:cNvSpPr>
          <p:nvPr>
            <p:ph type="sldNum" sz="quarter" idx="12"/>
          </p:nvPr>
        </p:nvSpPr>
        <p:spPr bwMode="auto">
          <a:xfrm>
            <a:off x="9294284" y="273964"/>
            <a:ext cx="2844800" cy="292388"/>
          </a:xfr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fld id="{9159F7C7-1CF3-4949-97FF-0C2A1C81E834}" type="slidenum">
              <a:rPr lang="ru-RU" altLang="ru-RU" sz="1300">
                <a:solidFill>
                  <a:schemeClr val="tx1"/>
                </a:solidFill>
                <a:latin typeface="Verdana" pitchFamily="34" charset="0"/>
              </a:rPr>
              <a:pPr/>
              <a:t>2</a:t>
            </a:fld>
            <a:endParaRPr lang="ru-RU" altLang="ru-RU" sz="13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172" name="AutoShape 33"/>
          <p:cNvSpPr>
            <a:spLocks noChangeAspect="1" noChangeArrowheads="1"/>
          </p:cNvSpPr>
          <p:nvPr/>
        </p:nvSpPr>
        <p:spPr bwMode="auto">
          <a:xfrm>
            <a:off x="69851" y="-18203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sp>
        <p:nvSpPr>
          <p:cNvPr id="7173" name="AutoShape 35"/>
          <p:cNvSpPr>
            <a:spLocks noChangeAspect="1" noChangeArrowheads="1"/>
          </p:cNvSpPr>
          <p:nvPr/>
        </p:nvSpPr>
        <p:spPr bwMode="auto">
          <a:xfrm>
            <a:off x="273051" y="21167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72533" y="876301"/>
            <a:ext cx="10847917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/>
            <a:r>
              <a:rPr lang="ru-RU" altLang="ru-RU" sz="1900" b="1" dirty="0">
                <a:solidFill>
                  <a:srgbClr val="FF0000"/>
                </a:solidFill>
                <a:latin typeface="Verdana" pitchFamily="34" charset="0"/>
              </a:rPr>
              <a:t>МИССИЯ КОМПАНИИ – «Мы улучшаем качество жизни делая Вашу поездку максимально безопасной, доступной и комфортной»</a:t>
            </a: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213784" y="1557867"/>
            <a:ext cx="11859683" cy="220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353475" indent="-353475">
              <a:buClr>
                <a:srgbClr val="558ED5"/>
              </a:buClr>
              <a:buSzPct val="130000"/>
              <a:buFont typeface="Wingdings" pitchFamily="2" charset="2"/>
              <a:buChar char="q"/>
            </a:pPr>
            <a:r>
              <a:rPr lang="ru-RU" altLang="ru-RU" sz="1500" b="1" dirty="0">
                <a:solidFill>
                  <a:srgbClr val="000000"/>
                </a:solidFill>
                <a:latin typeface="Verdana" pitchFamily="34" charset="0"/>
              </a:rPr>
              <a:t>Ориентация на интересы клиентов. </a:t>
            </a:r>
            <a:r>
              <a:rPr lang="ru-RU" altLang="ru-RU" sz="1500" dirty="0">
                <a:solidFill>
                  <a:srgbClr val="000000"/>
                </a:solidFill>
                <a:latin typeface="Verdana" pitchFamily="34" charset="0"/>
              </a:rPr>
              <a:t>Учет   интересов и потребностей клиентов. Формирование своими действиями у клиента положительного имиджа Компании</a:t>
            </a:r>
          </a:p>
          <a:p>
            <a:pPr marL="353475" indent="-353475">
              <a:buClr>
                <a:srgbClr val="558ED5"/>
              </a:buClr>
              <a:buSzPct val="130000"/>
            </a:pPr>
            <a:endParaRPr lang="ru-RU" altLang="ru-RU" sz="1500" dirty="0">
              <a:latin typeface="Verdana" pitchFamily="34" charset="0"/>
            </a:endParaRPr>
          </a:p>
          <a:p>
            <a:pPr marL="353475" indent="-353475">
              <a:buClr>
                <a:srgbClr val="558ED5"/>
              </a:buClr>
              <a:buSzPct val="130000"/>
              <a:buFont typeface="Wingdings" pitchFamily="2" charset="2"/>
              <a:buChar char="q"/>
            </a:pPr>
            <a:r>
              <a:rPr lang="ru-RU" altLang="ru-RU" sz="1500" b="1" dirty="0">
                <a:latin typeface="Verdana" pitchFamily="34" charset="0"/>
              </a:rPr>
              <a:t>Работа в команде. </a:t>
            </a:r>
            <a:r>
              <a:rPr lang="ru-RU" altLang="ru-RU" sz="1500" dirty="0">
                <a:latin typeface="Verdana" pitchFamily="34" charset="0"/>
              </a:rPr>
              <a:t>Уважительное отношение к другим сотрудникам Компании вне зависимости от их статуса </a:t>
            </a:r>
            <a:br>
              <a:rPr lang="ru-RU" altLang="ru-RU" sz="1500" dirty="0">
                <a:latin typeface="Verdana" pitchFamily="34" charset="0"/>
              </a:rPr>
            </a:br>
            <a:r>
              <a:rPr lang="ru-RU" altLang="ru-RU" sz="1500" dirty="0">
                <a:latin typeface="Verdana" pitchFamily="34" charset="0"/>
              </a:rPr>
              <a:t>и подчинения. Умение находить конструктивные решения конфликтов и противоречий. Уважение традицией Компании</a:t>
            </a:r>
          </a:p>
          <a:p>
            <a:pPr marL="353475" indent="-353475">
              <a:buClr>
                <a:srgbClr val="558ED5"/>
              </a:buClr>
              <a:buSzPct val="130000"/>
              <a:buFont typeface="Wingdings" pitchFamily="2" charset="2"/>
              <a:buChar char="q"/>
            </a:pPr>
            <a:endParaRPr lang="ru-RU" altLang="ru-RU" sz="1500" dirty="0">
              <a:latin typeface="Verdana" pitchFamily="34" charset="0"/>
            </a:endParaRPr>
          </a:p>
          <a:p>
            <a:pPr marL="353475" indent="-353475">
              <a:buClr>
                <a:srgbClr val="558ED5"/>
              </a:buClr>
              <a:buSzPct val="130000"/>
              <a:buFont typeface="Wingdings" pitchFamily="2" charset="2"/>
              <a:buChar char="q"/>
            </a:pPr>
            <a:r>
              <a:rPr lang="ru-RU" altLang="ru-RU" sz="1500" b="1" dirty="0">
                <a:latin typeface="Verdana" pitchFamily="34" charset="0"/>
              </a:rPr>
              <a:t>Работа с высоким качеством.</a:t>
            </a:r>
            <a:r>
              <a:rPr lang="ru-RU" altLang="ru-RU" sz="1500" dirty="0">
                <a:latin typeface="Verdana" pitchFamily="34" charset="0"/>
              </a:rPr>
              <a:t> Соблюдение установленных сроков выполнения работ. Работы выполняются </a:t>
            </a:r>
            <a:br>
              <a:rPr lang="ru-RU" altLang="ru-RU" sz="1500" dirty="0">
                <a:latin typeface="Verdana" pitchFamily="34" charset="0"/>
              </a:rPr>
            </a:br>
            <a:r>
              <a:rPr lang="ru-RU" altLang="ru-RU" sz="1500" dirty="0">
                <a:latin typeface="Verdana" pitchFamily="34" charset="0"/>
              </a:rPr>
              <a:t>с высоким качеством, результаты не требуют корректировок</a:t>
            </a:r>
          </a:p>
        </p:txBody>
      </p:sp>
      <p:pic>
        <p:nvPicPr>
          <p:cNvPr id="7176" name="Picture 2" descr="C:\Users\Юзер\Desktop\Стикеры\stick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1" y="4028018"/>
            <a:ext cx="2139949" cy="21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254251" y="3596218"/>
            <a:ext cx="9973733" cy="2660649"/>
            <a:chOff x="94795" y="2162081"/>
            <a:chExt cx="7022968" cy="2218963"/>
          </a:xfrm>
        </p:grpSpPr>
        <p:cxnSp>
          <p:nvCxnSpPr>
            <p:cNvPr id="15" name="Соединительная линия уступом 14"/>
            <p:cNvCxnSpPr/>
            <p:nvPr/>
          </p:nvCxnSpPr>
          <p:spPr>
            <a:xfrm flipV="1">
              <a:off x="3752342" y="2162081"/>
              <a:ext cx="882342" cy="285976"/>
            </a:xfrm>
            <a:prstGeom prst="bentConnector3">
              <a:avLst>
                <a:gd name="adj1" fmla="val -730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Соединительная линия уступом 15"/>
            <p:cNvCxnSpPr/>
            <p:nvPr/>
          </p:nvCxnSpPr>
          <p:spPr>
            <a:xfrm rot="16200000" flipH="1">
              <a:off x="4583364" y="3697775"/>
              <a:ext cx="467800" cy="898738"/>
            </a:xfrm>
            <a:prstGeom prst="bentConnector2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312574" y="2984704"/>
              <a:ext cx="1225144" cy="1225108"/>
            </a:xfrm>
            <a:prstGeom prst="ellipse">
              <a:avLst/>
            </a:prstGeom>
            <a:solidFill>
              <a:schemeClr val="bg1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816344" y="2193856"/>
              <a:ext cx="1225144" cy="12233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321604" y="2984704"/>
              <a:ext cx="1223654" cy="12251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84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3116659" y="2373502"/>
              <a:ext cx="61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10" descr="ÐÐ°ÑÑÐ¸Ð½ÐºÐ¸ Ð¿Ð¾ Ð·Ð°Ð¿ÑÐ¾ÑÑ ÑÐµÐ»Ñ Ð¸ÐºÐ¾Ð½ÐºÐ°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3783503" y="3426645"/>
              <a:ext cx="576417" cy="57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Соединительная линия уступом 16"/>
            <p:cNvCxnSpPr/>
            <p:nvPr/>
          </p:nvCxnSpPr>
          <p:spPr>
            <a:xfrm rot="5400000">
              <a:off x="1795881" y="3333952"/>
              <a:ext cx="233018" cy="925566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7" name="TextBox 17"/>
            <p:cNvSpPr txBox="1">
              <a:spLocks noChangeArrowheads="1"/>
            </p:cNvSpPr>
            <p:nvPr/>
          </p:nvSpPr>
          <p:spPr bwMode="auto">
            <a:xfrm>
              <a:off x="94795" y="2578688"/>
              <a:ext cx="2268454" cy="130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200" b="1" dirty="0">
                  <a:solidFill>
                    <a:srgbClr val="7F7F7F"/>
                  </a:solidFill>
                  <a:latin typeface="Verdana" pitchFamily="34" charset="0"/>
                </a:rPr>
                <a:t>МАСТЕРСТВО</a:t>
              </a:r>
            </a:p>
            <a:p>
              <a:r>
                <a:rPr lang="ru-RU" altLang="ru-RU" sz="1200" dirty="0">
                  <a:latin typeface="Verdana" pitchFamily="34" charset="0"/>
                </a:rPr>
                <a:t>Желание делать свою работу </a:t>
              </a:r>
              <a:br>
                <a:rPr lang="ru-RU" altLang="ru-RU" sz="1200" dirty="0">
                  <a:latin typeface="Verdana" pitchFamily="34" charset="0"/>
                </a:rPr>
              </a:br>
              <a:r>
                <a:rPr lang="ru-RU" altLang="ru-RU" sz="1200" dirty="0">
                  <a:latin typeface="Verdana" pitchFamily="34" charset="0"/>
                </a:rPr>
                <a:t>на самом высоком профессиональном уровне. </a:t>
              </a:r>
              <a:br>
                <a:rPr lang="ru-RU" altLang="ru-RU" sz="1200" dirty="0">
                  <a:latin typeface="Verdana" pitchFamily="34" charset="0"/>
                </a:rPr>
              </a:br>
              <a:r>
                <a:rPr lang="ru-RU" altLang="ru-RU" sz="1200" dirty="0">
                  <a:latin typeface="Verdana" pitchFamily="34" charset="0"/>
                </a:rPr>
                <a:t>Для реализации этой ценности от каждого из нас требуется компетентность </a:t>
              </a:r>
              <a:br>
                <a:rPr lang="ru-RU" altLang="ru-RU" sz="1200" dirty="0">
                  <a:latin typeface="Verdana" pitchFamily="34" charset="0"/>
                </a:rPr>
              </a:br>
              <a:r>
                <a:rPr lang="ru-RU" altLang="ru-RU" sz="1200" dirty="0">
                  <a:latin typeface="Verdana" pitchFamily="34" charset="0"/>
                </a:rPr>
                <a:t>и </a:t>
              </a:r>
              <a:r>
                <a:rPr lang="ru-RU" altLang="ru-RU" sz="1200" dirty="0" err="1">
                  <a:latin typeface="Verdana" pitchFamily="34" charset="0"/>
                </a:rPr>
                <a:t>клиентоориентированность</a:t>
              </a:r>
              <a:endParaRPr lang="ru-RU" altLang="ru-RU" sz="1200" dirty="0">
                <a:latin typeface="Verdana" pitchFamily="34" charset="0"/>
              </a:endParaRPr>
            </a:p>
          </p:txBody>
        </p:sp>
        <p:sp>
          <p:nvSpPr>
            <p:cNvPr id="7188" name="TextBox 18"/>
            <p:cNvSpPr txBox="1">
              <a:spLocks noChangeArrowheads="1"/>
            </p:cNvSpPr>
            <p:nvPr/>
          </p:nvSpPr>
          <p:spPr bwMode="auto">
            <a:xfrm>
              <a:off x="4537805" y="3201834"/>
              <a:ext cx="2441346" cy="1155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200" b="1" dirty="0">
                  <a:solidFill>
                    <a:srgbClr val="953735"/>
                  </a:solidFill>
                  <a:latin typeface="Verdana" pitchFamily="34" charset="0"/>
                </a:rPr>
                <a:t>ЦЕЛОСТНОСТЬ</a:t>
              </a:r>
            </a:p>
            <a:p>
              <a:r>
                <a:rPr lang="ru-RU" altLang="ru-RU" sz="1200" dirty="0">
                  <a:latin typeface="Verdana" pitchFamily="34" charset="0"/>
                </a:rPr>
                <a:t>Воплощение данной ценности невозможно </a:t>
              </a:r>
              <a:br>
                <a:rPr lang="ru-RU" altLang="ru-RU" sz="1200" dirty="0">
                  <a:latin typeface="Verdana" pitchFamily="34" charset="0"/>
                </a:rPr>
              </a:br>
              <a:r>
                <a:rPr lang="ru-RU" altLang="ru-RU" sz="1200" dirty="0">
                  <a:latin typeface="Verdana" pitchFamily="34" charset="0"/>
                </a:rPr>
                <a:t>без корпоративности </a:t>
              </a:r>
              <a:br>
                <a:rPr lang="ru-RU" altLang="ru-RU" sz="1200" dirty="0">
                  <a:latin typeface="Verdana" pitchFamily="34" charset="0"/>
                </a:rPr>
              </a:br>
              <a:r>
                <a:rPr lang="ru-RU" altLang="ru-RU" sz="1200" dirty="0">
                  <a:latin typeface="Verdana" pitchFamily="34" charset="0"/>
                </a:rPr>
                <a:t>и ответственности, нацеленности каждого из нас на качество и безопасность</a:t>
              </a:r>
            </a:p>
          </p:txBody>
        </p:sp>
        <p:sp>
          <p:nvSpPr>
            <p:cNvPr id="7189" name="TextBox 19"/>
            <p:cNvSpPr txBox="1">
              <a:spLocks noChangeArrowheads="1"/>
            </p:cNvSpPr>
            <p:nvPr/>
          </p:nvSpPr>
          <p:spPr bwMode="auto">
            <a:xfrm>
              <a:off x="4345539" y="2207978"/>
              <a:ext cx="2772224" cy="847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200" b="1" dirty="0">
                  <a:solidFill>
                    <a:srgbClr val="77933C"/>
                  </a:solidFill>
                  <a:latin typeface="Verdana" pitchFamily="34" charset="0"/>
                </a:rPr>
                <a:t>ОБНОВЛЕНИЕ</a:t>
              </a:r>
            </a:p>
            <a:p>
              <a:r>
                <a:rPr lang="ru-RU" altLang="ru-RU" sz="1200" dirty="0">
                  <a:latin typeface="Verdana" pitchFamily="34" charset="0"/>
                </a:rPr>
                <a:t>Развитие и обновление Компании, использование новых возможностей требует </a:t>
              </a:r>
              <a:r>
                <a:rPr lang="ru-RU" altLang="ru-RU" sz="1200" dirty="0" err="1">
                  <a:latin typeface="Verdana" pitchFamily="34" charset="0"/>
                </a:rPr>
                <a:t>креативности</a:t>
              </a:r>
              <a:r>
                <a:rPr lang="ru-RU" altLang="ru-RU" sz="1200" dirty="0">
                  <a:latin typeface="Verdana" pitchFamily="34" charset="0"/>
                </a:rPr>
                <a:t> и лидерства </a:t>
              </a:r>
              <a:br>
                <a:rPr lang="ru-RU" altLang="ru-RU" sz="1200" dirty="0">
                  <a:latin typeface="Verdana" pitchFamily="34" charset="0"/>
                </a:rPr>
              </a:br>
              <a:r>
                <a:rPr lang="ru-RU" altLang="ru-RU" sz="1200" dirty="0">
                  <a:latin typeface="Verdana" pitchFamily="34" charset="0"/>
                </a:rPr>
                <a:t>от работающих в ней людей</a:t>
              </a:r>
            </a:p>
          </p:txBody>
        </p:sp>
        <p:sp>
          <p:nvSpPr>
            <p:cNvPr id="7190" name="TextBox 20"/>
            <p:cNvSpPr txBox="1">
              <a:spLocks noChangeArrowheads="1"/>
            </p:cNvSpPr>
            <p:nvPr/>
          </p:nvSpPr>
          <p:spPr bwMode="auto">
            <a:xfrm>
              <a:off x="2855842" y="3066945"/>
              <a:ext cx="1224817" cy="487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600" b="1" dirty="0">
                  <a:latin typeface="Verdana" pitchFamily="34" charset="0"/>
                </a:rPr>
                <a:t>ценности бренда</a:t>
              </a:r>
            </a:p>
          </p:txBody>
        </p:sp>
      </p:grpSp>
      <p:pic>
        <p:nvPicPr>
          <p:cNvPr id="71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846234" y="5130801"/>
            <a:ext cx="681567" cy="6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6686550" y="2438400"/>
            <a:ext cx="5511705" cy="4424317"/>
            <a:chOff x="6820933" y="1635417"/>
            <a:chExt cx="5339222" cy="5103475"/>
          </a:xfrm>
        </p:grpSpPr>
        <p:pic>
          <p:nvPicPr>
            <p:cNvPr id="59" name="Изображение" descr="Изображение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r="38141" b="19171"/>
            <a:stretch/>
          </p:blipFill>
          <p:spPr>
            <a:xfrm>
              <a:off x="6952536" y="1635417"/>
              <a:ext cx="5207619" cy="510347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0" name="Овал 9"/>
            <p:cNvSpPr/>
            <p:nvPr/>
          </p:nvSpPr>
          <p:spPr>
            <a:xfrm flipV="1">
              <a:off x="7360431" y="3869830"/>
              <a:ext cx="92424" cy="102566"/>
            </a:xfrm>
            <a:prstGeom prst="ellipse">
              <a:avLst/>
            </a:prstGeom>
            <a:solidFill>
              <a:srgbClr val="EE3524"/>
            </a:solidFill>
            <a:ln w="57150">
              <a:solidFill>
                <a:srgbClr val="EE3524"/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defRPr sz="4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1" name="Овал 9"/>
            <p:cNvSpPr/>
            <p:nvPr/>
          </p:nvSpPr>
          <p:spPr>
            <a:xfrm flipV="1">
              <a:off x="8279818" y="4145642"/>
              <a:ext cx="92424" cy="102566"/>
            </a:xfrm>
            <a:prstGeom prst="ellipse">
              <a:avLst/>
            </a:prstGeom>
            <a:solidFill>
              <a:srgbClr val="EE3524"/>
            </a:solidFill>
            <a:ln w="57150">
              <a:solidFill>
                <a:srgbClr val="EE3524"/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defRPr sz="4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2" name="Калининградская"/>
            <p:cNvSpPr txBox="1"/>
            <p:nvPr/>
          </p:nvSpPr>
          <p:spPr>
            <a:xfrm>
              <a:off x="6820933" y="3526586"/>
              <a:ext cx="1696924" cy="2819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 err="1"/>
                <a:t>Калининградская</a:t>
              </a:r>
              <a:endParaRPr dirty="0"/>
            </a:p>
          </p:txBody>
        </p:sp>
        <p:sp>
          <p:nvSpPr>
            <p:cNvPr id="63" name="Октябрьская"/>
            <p:cNvSpPr txBox="1"/>
            <p:nvPr/>
          </p:nvSpPr>
          <p:spPr>
            <a:xfrm>
              <a:off x="8344624" y="4205189"/>
              <a:ext cx="1696923" cy="2819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 err="1"/>
                <a:t>Октябрьская</a:t>
              </a:r>
              <a:endParaRPr dirty="0"/>
            </a:p>
          </p:txBody>
        </p:sp>
      </p:grp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7F95C6E4-CD12-4858-84EF-78D5D15C2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0926" name="Слайд think-cell" r:id="rId7" imgW="360" imgH="360" progId="">
              <p:embed/>
            </p:oleObj>
          </a:graphicData>
        </a:graphic>
      </p:graphicFrame>
      <p:sp>
        <p:nvSpPr>
          <p:cNvPr id="12" name="Прямоугольник 11" hidden="1">
            <a:extLst>
              <a:ext uri="{FF2B5EF4-FFF2-40B4-BE49-F238E27FC236}">
                <a16:creationId xmlns:a16="http://schemas.microsoft.com/office/drawing/2014/main" xmlns="" id="{2E8E2A0B-CCA5-4998-8663-A612FFE836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9C23680-E4C4-4AE9-BD3F-EEAE1386B310}"/>
              </a:ext>
            </a:extLst>
          </p:cNvPr>
          <p:cNvCxnSpPr/>
          <p:nvPr/>
        </p:nvCxnSpPr>
        <p:spPr>
          <a:xfrm>
            <a:off x="0" y="874643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617ACEF-4B05-41D6-8B14-CBB927F4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9" t="11090" r="16552" b="32537"/>
          <a:stretch/>
        </p:blipFill>
        <p:spPr>
          <a:xfrm>
            <a:off x="207932" y="552450"/>
            <a:ext cx="758855" cy="590550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77BF2AB-A173-47F4-847D-CB01F0569E48}"/>
              </a:ext>
            </a:extLst>
          </p:cNvPr>
          <p:cNvSpPr txBox="1">
            <a:spLocks/>
          </p:cNvSpPr>
          <p:nvPr/>
        </p:nvSpPr>
        <p:spPr>
          <a:xfrm>
            <a:off x="11739879" y="0"/>
            <a:ext cx="464821" cy="442451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17A077DD-74FD-4B35-8109-38CFFD140F9F}" type="slidenum">
              <a:rPr lang="ru-RU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</a:t>
            </a:fld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A87FFA6-A0DB-4A27-97D3-D24F379A3369}"/>
              </a:ext>
            </a:extLst>
          </p:cNvPr>
          <p:cNvSpPr txBox="1">
            <a:spLocks/>
          </p:cNvSpPr>
          <p:nvPr/>
        </p:nvSpPr>
        <p:spPr>
          <a:xfrm>
            <a:off x="966787" y="2"/>
            <a:ext cx="10996613" cy="874642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Организационная структура </a:t>
            </a:r>
            <a:r>
              <a:rPr lang="ru-RU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Пассажирского вагонного депо Москва Северо-Западного филиала </a:t>
            </a:r>
            <a:r>
              <a:rPr lang="ru-RU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АО «ФПК»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/>
          <a:srcRect l="8978" t="16889" r="74397" b="15333"/>
          <a:stretch/>
        </p:blipFill>
        <p:spPr>
          <a:xfrm>
            <a:off x="-3453767" y="0"/>
            <a:ext cx="3040380" cy="6972300"/>
          </a:xfrm>
          <a:prstGeom prst="rect">
            <a:avLst/>
          </a:prstGeom>
        </p:spPr>
      </p:pic>
      <p:pic>
        <p:nvPicPr>
          <p:cNvPr id="3" name="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626112" y="0"/>
            <a:ext cx="609600" cy="609600"/>
          </a:xfrm>
          <a:prstGeom prst="rect">
            <a:avLst/>
          </a:prstGeom>
        </p:spPr>
      </p:pic>
      <p:sp>
        <p:nvSpPr>
          <p:cNvPr id="20" name="Линия"/>
          <p:cNvSpPr/>
          <p:nvPr/>
        </p:nvSpPr>
        <p:spPr>
          <a:xfrm>
            <a:off x="23802" y="1391196"/>
            <a:ext cx="12168198" cy="3589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Линия"/>
          <p:cNvSpPr/>
          <p:nvPr/>
        </p:nvSpPr>
        <p:spPr>
          <a:xfrm>
            <a:off x="3807286" y="1399185"/>
            <a:ext cx="2714" cy="27721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Овал 9"/>
          <p:cNvSpPr/>
          <p:nvPr/>
        </p:nvSpPr>
        <p:spPr>
          <a:xfrm>
            <a:off x="3691714" y="1272855"/>
            <a:ext cx="231143" cy="231143"/>
          </a:xfrm>
          <a:prstGeom prst="ellipse">
            <a:avLst/>
          </a:prstGeom>
          <a:solidFill>
            <a:srgbClr val="EE3524"/>
          </a:solidFill>
          <a:ln w="57150">
            <a:solidFill>
              <a:srgbClr val="EE352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4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" name="Линия"/>
          <p:cNvSpPr/>
          <p:nvPr/>
        </p:nvSpPr>
        <p:spPr>
          <a:xfrm flipH="1">
            <a:off x="6591300" y="1365147"/>
            <a:ext cx="9660" cy="32077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" name="Овал 9"/>
          <p:cNvSpPr/>
          <p:nvPr/>
        </p:nvSpPr>
        <p:spPr>
          <a:xfrm>
            <a:off x="6485388" y="1275624"/>
            <a:ext cx="231143" cy="231143"/>
          </a:xfrm>
          <a:prstGeom prst="ellipse">
            <a:avLst/>
          </a:prstGeom>
          <a:solidFill>
            <a:srgbClr val="EE3524"/>
          </a:solidFill>
          <a:ln w="57150">
            <a:solidFill>
              <a:srgbClr val="EE352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4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" name="Аппарат…"/>
          <p:cNvSpPr txBox="1"/>
          <p:nvPr/>
        </p:nvSpPr>
        <p:spPr>
          <a:xfrm>
            <a:off x="3322591" y="1717681"/>
            <a:ext cx="209768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Производственный</a:t>
            </a:r>
          </a:p>
          <a:p>
            <a:pPr>
              <a:defRPr sz="14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участок</a:t>
            </a:r>
            <a:endParaRPr dirty="0"/>
          </a:p>
        </p:txBody>
      </p:sp>
      <p:sp>
        <p:nvSpPr>
          <p:cNvPr id="29" name="Подразделения блоков:…"/>
          <p:cNvSpPr txBox="1"/>
          <p:nvPr/>
        </p:nvSpPr>
        <p:spPr>
          <a:xfrm>
            <a:off x="3295718" y="2300933"/>
            <a:ext cx="2133532" cy="44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по материально-техническому снабжению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– вагоносборочный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ремонта тележек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колесно-роликовый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– контрольный пункт автотормозов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ремонта и изготовления деталей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ремонта и обслуживания технологического оборудования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– пункт технического обслуживания пассажирских вагонов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ремонта и обслуживания внутреннего оборудования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единой технической ревизии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ремонта и обслуживания электрооборудования пассажирских вагонов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экипировки пассажирских вагонов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– транспортный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– котельная</a:t>
            </a:r>
          </a:p>
          <a:p>
            <a:pPr marL="120315" indent="-120315">
              <a:buSzPct val="100000"/>
              <a:buFont typeface="Arial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00" dirty="0" smtClean="0"/>
              <a:t>ПУ формирования пассажирских поездов</a:t>
            </a:r>
            <a:endParaRPr sz="1000" dirty="0"/>
          </a:p>
        </p:txBody>
      </p:sp>
      <p:sp>
        <p:nvSpPr>
          <p:cNvPr id="30" name="Структурные…"/>
          <p:cNvSpPr txBox="1"/>
          <p:nvPr/>
        </p:nvSpPr>
        <p:spPr>
          <a:xfrm>
            <a:off x="6115685" y="1698631"/>
            <a:ext cx="70948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Отдел</a:t>
            </a:r>
            <a:endParaRPr dirty="0"/>
          </a:p>
        </p:txBody>
      </p:sp>
      <p:sp>
        <p:nvSpPr>
          <p:cNvPr id="31" name="Пассажирское вагонное депо Москва…"/>
          <p:cNvSpPr txBox="1"/>
          <p:nvPr/>
        </p:nvSpPr>
        <p:spPr>
          <a:xfrm>
            <a:off x="6095611" y="2315881"/>
            <a:ext cx="1771377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>
              <a:buSzPct val="10000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Производственно-технический отдел</a:t>
            </a:r>
          </a:p>
          <a:p>
            <a:pPr marL="120315" indent="-120315">
              <a:buSzPct val="10000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Отдел по управлению персоналом и социальному развитию</a:t>
            </a:r>
            <a:endParaRPr dirty="0"/>
          </a:p>
        </p:txBody>
      </p:sp>
      <p:sp>
        <p:nvSpPr>
          <p:cNvPr id="32" name="Линия"/>
          <p:cNvSpPr/>
          <p:nvPr/>
        </p:nvSpPr>
        <p:spPr>
          <a:xfrm>
            <a:off x="3324864" y="2253309"/>
            <a:ext cx="1343408" cy="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Линия"/>
          <p:cNvSpPr/>
          <p:nvPr/>
        </p:nvSpPr>
        <p:spPr>
          <a:xfrm>
            <a:off x="6115685" y="2275954"/>
            <a:ext cx="1343408" cy="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" name="Линия"/>
          <p:cNvSpPr/>
          <p:nvPr/>
        </p:nvSpPr>
        <p:spPr>
          <a:xfrm>
            <a:off x="3173480" y="2370813"/>
            <a:ext cx="2" cy="65024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" name="Линия"/>
          <p:cNvSpPr/>
          <p:nvPr/>
        </p:nvSpPr>
        <p:spPr>
          <a:xfrm>
            <a:off x="5962352" y="2332713"/>
            <a:ext cx="2" cy="65024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" name="3"/>
          <p:cNvSpPr txBox="1"/>
          <p:nvPr/>
        </p:nvSpPr>
        <p:spPr>
          <a:xfrm>
            <a:off x="275184" y="1938540"/>
            <a:ext cx="150960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 smtClean="0"/>
              <a:t>15</a:t>
            </a:r>
            <a:endParaRPr dirty="0"/>
          </a:p>
        </p:txBody>
      </p:sp>
      <p:sp>
        <p:nvSpPr>
          <p:cNvPr id="37" name="3"/>
          <p:cNvSpPr txBox="1"/>
          <p:nvPr/>
        </p:nvSpPr>
        <p:spPr>
          <a:xfrm>
            <a:off x="446634" y="2606254"/>
            <a:ext cx="150960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 smtClean="0"/>
              <a:t>2</a:t>
            </a:r>
            <a:endParaRPr dirty="0"/>
          </a:p>
        </p:txBody>
      </p:sp>
      <p:sp>
        <p:nvSpPr>
          <p:cNvPr id="38" name="1"/>
          <p:cNvSpPr txBox="1"/>
          <p:nvPr/>
        </p:nvSpPr>
        <p:spPr>
          <a:xfrm>
            <a:off x="456416" y="3855015"/>
            <a:ext cx="150960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40" name="Железнодорожное агенство"/>
          <p:cNvSpPr txBox="1"/>
          <p:nvPr/>
        </p:nvSpPr>
        <p:spPr>
          <a:xfrm>
            <a:off x="1097003" y="3988365"/>
            <a:ext cx="182773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 smtClean="0"/>
              <a:t>Сектор охраны труда</a:t>
            </a:r>
            <a:endParaRPr dirty="0"/>
          </a:p>
        </p:txBody>
      </p:sp>
      <p:sp>
        <p:nvSpPr>
          <p:cNvPr id="41" name="1"/>
          <p:cNvSpPr txBox="1"/>
          <p:nvPr/>
        </p:nvSpPr>
        <p:spPr>
          <a:xfrm>
            <a:off x="456416" y="3256821"/>
            <a:ext cx="150960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 smtClean="0"/>
              <a:t>2</a:t>
            </a:r>
            <a:endParaRPr dirty="0"/>
          </a:p>
        </p:txBody>
      </p:sp>
      <p:sp>
        <p:nvSpPr>
          <p:cNvPr id="42" name="Центр организации транспортных перевозок"/>
          <p:cNvSpPr txBox="1"/>
          <p:nvPr/>
        </p:nvSpPr>
        <p:spPr>
          <a:xfrm>
            <a:off x="1116280" y="3456846"/>
            <a:ext cx="150960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 smtClean="0"/>
              <a:t>Штата</a:t>
            </a:r>
            <a:endParaRPr dirty="0"/>
          </a:p>
        </p:txBody>
      </p:sp>
      <p:sp>
        <p:nvSpPr>
          <p:cNvPr id="43" name="Вагонных участка…"/>
          <p:cNvSpPr txBox="1"/>
          <p:nvPr/>
        </p:nvSpPr>
        <p:spPr>
          <a:xfrm>
            <a:off x="1106640" y="2819440"/>
            <a:ext cx="150960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Отдела</a:t>
            </a:r>
            <a:endParaRPr dirty="0"/>
          </a:p>
        </p:txBody>
      </p:sp>
      <p:sp>
        <p:nvSpPr>
          <p:cNvPr id="39" name="Вагонных участка…"/>
          <p:cNvSpPr txBox="1"/>
          <p:nvPr/>
        </p:nvSpPr>
        <p:spPr>
          <a:xfrm>
            <a:off x="1085851" y="2066965"/>
            <a:ext cx="187642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Производственных участков</a:t>
            </a:r>
            <a:endParaRPr dirty="0"/>
          </a:p>
        </p:txBody>
      </p:sp>
      <p:sp>
        <p:nvSpPr>
          <p:cNvPr id="44" name="1"/>
          <p:cNvSpPr txBox="1"/>
          <p:nvPr/>
        </p:nvSpPr>
        <p:spPr>
          <a:xfrm>
            <a:off x="456416" y="4636065"/>
            <a:ext cx="150960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45" name="Железнодорожное агенство"/>
          <p:cNvSpPr txBox="1"/>
          <p:nvPr/>
        </p:nvSpPr>
        <p:spPr>
          <a:xfrm>
            <a:off x="1116053" y="4483665"/>
            <a:ext cx="1827738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 smtClean="0"/>
              <a:t>Лаборатория неразрушающего контроля узлов и деталей пассажирских вагонов</a:t>
            </a:r>
            <a:endParaRPr dirty="0"/>
          </a:p>
        </p:txBody>
      </p:sp>
      <p:sp>
        <p:nvSpPr>
          <p:cNvPr id="46" name="1"/>
          <p:cNvSpPr txBox="1"/>
          <p:nvPr/>
        </p:nvSpPr>
        <p:spPr>
          <a:xfrm>
            <a:off x="456416" y="5721915"/>
            <a:ext cx="150960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47" name="Железнодорожное агенство"/>
          <p:cNvSpPr txBox="1"/>
          <p:nvPr/>
        </p:nvSpPr>
        <p:spPr>
          <a:xfrm>
            <a:off x="1116053" y="5779065"/>
            <a:ext cx="182773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 smtClean="0"/>
              <a:t>Резерв проводников пассажирских вагонов</a:t>
            </a:r>
            <a:endParaRPr dirty="0"/>
          </a:p>
        </p:txBody>
      </p:sp>
      <p:sp>
        <p:nvSpPr>
          <p:cNvPr id="48" name="Линия"/>
          <p:cNvSpPr/>
          <p:nvPr/>
        </p:nvSpPr>
        <p:spPr>
          <a:xfrm flipH="1">
            <a:off x="8858250" y="1365147"/>
            <a:ext cx="9660" cy="32077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" name="Овал 9"/>
          <p:cNvSpPr/>
          <p:nvPr/>
        </p:nvSpPr>
        <p:spPr>
          <a:xfrm>
            <a:off x="8752338" y="1275624"/>
            <a:ext cx="231143" cy="231143"/>
          </a:xfrm>
          <a:prstGeom prst="ellipse">
            <a:avLst/>
          </a:prstGeom>
          <a:solidFill>
            <a:srgbClr val="EE3524"/>
          </a:solidFill>
          <a:ln w="57150">
            <a:solidFill>
              <a:srgbClr val="EE352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4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2" name="Структурные…"/>
          <p:cNvSpPr txBox="1"/>
          <p:nvPr/>
        </p:nvSpPr>
        <p:spPr>
          <a:xfrm>
            <a:off x="8382635" y="1698631"/>
            <a:ext cx="613305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Штат</a:t>
            </a:r>
          </a:p>
        </p:txBody>
      </p:sp>
      <p:sp>
        <p:nvSpPr>
          <p:cNvPr id="56" name="Пассажирское вагонное депо Москва…"/>
          <p:cNvSpPr txBox="1"/>
          <p:nvPr/>
        </p:nvSpPr>
        <p:spPr>
          <a:xfrm>
            <a:off x="8362561" y="2315881"/>
            <a:ext cx="1924439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>
              <a:buSzPct val="10000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Штат работников по автоматизированным системам управления</a:t>
            </a:r>
          </a:p>
          <a:p>
            <a:pPr marL="120315" indent="-120315">
              <a:buSzPct val="10000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Штат работников по взаимодействию с </a:t>
            </a:r>
            <a:r>
              <a:rPr lang="ru-RU" dirty="0" err="1" smtClean="0"/>
              <a:t>аутсорсинговыми</a:t>
            </a:r>
            <a:r>
              <a:rPr lang="ru-RU" dirty="0" smtClean="0"/>
              <a:t> компаниями</a:t>
            </a:r>
            <a:endParaRPr dirty="0"/>
          </a:p>
        </p:txBody>
      </p:sp>
      <p:sp>
        <p:nvSpPr>
          <p:cNvPr id="57" name="Линия"/>
          <p:cNvSpPr/>
          <p:nvPr/>
        </p:nvSpPr>
        <p:spPr>
          <a:xfrm>
            <a:off x="8382635" y="2275954"/>
            <a:ext cx="1343408" cy="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" name="Линия"/>
          <p:cNvSpPr/>
          <p:nvPr/>
        </p:nvSpPr>
        <p:spPr>
          <a:xfrm>
            <a:off x="8229302" y="2332713"/>
            <a:ext cx="2" cy="65024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01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7F95C6E4-CD12-4858-84EF-78D5D15C2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0060" name="Слайд think-cell" r:id="rId6" imgW="360" imgH="360" progId="">
              <p:embed/>
            </p:oleObj>
          </a:graphicData>
        </a:graphic>
      </p:graphicFrame>
      <p:sp>
        <p:nvSpPr>
          <p:cNvPr id="12" name="Прямоугольник 11" hidden="1">
            <a:extLst>
              <a:ext uri="{FF2B5EF4-FFF2-40B4-BE49-F238E27FC236}">
                <a16:creationId xmlns:a16="http://schemas.microsoft.com/office/drawing/2014/main" xmlns="" id="{2E8E2A0B-CCA5-4998-8663-A612FFE836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9C23680-E4C4-4AE9-BD3F-EEAE1386B310}"/>
              </a:ext>
            </a:extLst>
          </p:cNvPr>
          <p:cNvCxnSpPr/>
          <p:nvPr/>
        </p:nvCxnSpPr>
        <p:spPr>
          <a:xfrm>
            <a:off x="0" y="874643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617ACEF-4B05-41D6-8B14-CBB927F4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9" t="11090" r="16552" b="32537"/>
          <a:stretch/>
        </p:blipFill>
        <p:spPr>
          <a:xfrm>
            <a:off x="207932" y="552450"/>
            <a:ext cx="758855" cy="590550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77BF2AB-A173-47F4-847D-CB01F0569E48}"/>
              </a:ext>
            </a:extLst>
          </p:cNvPr>
          <p:cNvSpPr txBox="1">
            <a:spLocks/>
          </p:cNvSpPr>
          <p:nvPr/>
        </p:nvSpPr>
        <p:spPr>
          <a:xfrm>
            <a:off x="11739879" y="0"/>
            <a:ext cx="464821" cy="442451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17A077DD-74FD-4B35-8109-38CFFD140F9F}" type="slidenum">
              <a:rPr lang="ru-RU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</a:t>
            </a:fld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A87FFA6-A0DB-4A27-97D3-D24F379A3369}"/>
              </a:ext>
            </a:extLst>
          </p:cNvPr>
          <p:cNvSpPr txBox="1">
            <a:spLocks/>
          </p:cNvSpPr>
          <p:nvPr/>
        </p:nvSpPr>
        <p:spPr>
          <a:xfrm>
            <a:off x="966787" y="2"/>
            <a:ext cx="10996613" cy="874642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Организационная структура </a:t>
            </a:r>
            <a:r>
              <a:rPr lang="ru-RU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Пассажирского вагонного депо Москва Северо-Западного филиала </a:t>
            </a:r>
            <a:r>
              <a:rPr lang="ru-RU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АО «ФПК»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/>
          <a:srcRect l="8978" t="16889" r="74397" b="15333"/>
          <a:stretch/>
        </p:blipFill>
        <p:spPr>
          <a:xfrm>
            <a:off x="-3177542" y="0"/>
            <a:ext cx="3040380" cy="6972300"/>
          </a:xfrm>
          <a:prstGeom prst="rect">
            <a:avLst/>
          </a:prstGeom>
        </p:spPr>
      </p:pic>
      <p:pic>
        <p:nvPicPr>
          <p:cNvPr id="3" name="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26112" y="0"/>
            <a:ext cx="609600" cy="609600"/>
          </a:xfrm>
          <a:prstGeom prst="rect">
            <a:avLst/>
          </a:prstGeom>
        </p:spPr>
      </p:pic>
      <p:sp>
        <p:nvSpPr>
          <p:cNvPr id="20" name="Линия"/>
          <p:cNvSpPr/>
          <p:nvPr/>
        </p:nvSpPr>
        <p:spPr>
          <a:xfrm>
            <a:off x="23802" y="1391196"/>
            <a:ext cx="12168198" cy="3589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Линия"/>
          <p:cNvSpPr/>
          <p:nvPr/>
        </p:nvSpPr>
        <p:spPr>
          <a:xfrm>
            <a:off x="4712738" y="1408329"/>
            <a:ext cx="2" cy="43107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Овал 9"/>
          <p:cNvSpPr/>
          <p:nvPr/>
        </p:nvSpPr>
        <p:spPr>
          <a:xfrm>
            <a:off x="4597166" y="1281261"/>
            <a:ext cx="231143" cy="231143"/>
          </a:xfrm>
          <a:prstGeom prst="ellipse">
            <a:avLst/>
          </a:prstGeom>
          <a:solidFill>
            <a:srgbClr val="EE3524"/>
          </a:solidFill>
          <a:ln w="57150">
            <a:solidFill>
              <a:srgbClr val="EE352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4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" name="Линия"/>
          <p:cNvSpPr/>
          <p:nvPr/>
        </p:nvSpPr>
        <p:spPr>
          <a:xfrm>
            <a:off x="9052339" y="1433202"/>
            <a:ext cx="2" cy="43107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" name="Овал 9"/>
          <p:cNvSpPr/>
          <p:nvPr/>
        </p:nvSpPr>
        <p:spPr>
          <a:xfrm>
            <a:off x="8936767" y="1293572"/>
            <a:ext cx="231143" cy="231143"/>
          </a:xfrm>
          <a:prstGeom prst="ellipse">
            <a:avLst/>
          </a:prstGeom>
          <a:solidFill>
            <a:srgbClr val="EE3524"/>
          </a:solidFill>
          <a:ln w="57150">
            <a:solidFill>
              <a:srgbClr val="EE352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4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6" name="3"/>
          <p:cNvSpPr txBox="1"/>
          <p:nvPr/>
        </p:nvSpPr>
        <p:spPr>
          <a:xfrm>
            <a:off x="522834" y="2633865"/>
            <a:ext cx="150960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37" name="3"/>
          <p:cNvSpPr txBox="1"/>
          <p:nvPr/>
        </p:nvSpPr>
        <p:spPr>
          <a:xfrm>
            <a:off x="522834" y="3406354"/>
            <a:ext cx="150960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38" name="1"/>
          <p:cNvSpPr txBox="1"/>
          <p:nvPr/>
        </p:nvSpPr>
        <p:spPr>
          <a:xfrm>
            <a:off x="532616" y="4874190"/>
            <a:ext cx="150960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pic>
        <p:nvPicPr>
          <p:cNvPr id="44" name="Изображение" descr="Изображение"/>
          <p:cNvPicPr>
            <a:picLocks noChangeAspect="1"/>
          </p:cNvPicPr>
          <p:nvPr/>
        </p:nvPicPr>
        <p:blipFill rotWithShape="1">
          <a:blip r:embed="rId11" cstate="print">
            <a:extLst/>
          </a:blip>
          <a:srcRect l="73996" b="24379"/>
          <a:stretch/>
        </p:blipFill>
        <p:spPr>
          <a:xfrm>
            <a:off x="-16512" y="2175260"/>
            <a:ext cx="2094316" cy="456787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extBox 6"/>
          <p:cNvSpPr txBox="1"/>
          <p:nvPr/>
        </p:nvSpPr>
        <p:spPr>
          <a:xfrm>
            <a:off x="3355834" y="2004432"/>
            <a:ext cx="2752067" cy="2862318"/>
          </a:xfrm>
          <a:prstGeom prst="rect">
            <a:avLst/>
          </a:prstGeom>
          <a:solidFill>
            <a:srgbClr val="FFFFFF"/>
          </a:solidFill>
          <a:ln w="25400">
            <a:solidFill>
              <a:srgbClr val="FF26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Основным</a:t>
            </a:r>
            <a:r>
              <a:rPr dirty="0"/>
              <a:t> </a:t>
            </a:r>
            <a:r>
              <a:rPr dirty="0" err="1"/>
              <a:t>видом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</a:t>
            </a:r>
            <a:r>
              <a:rPr lang="ru-RU" dirty="0" smtClean="0"/>
              <a:t>пассажирского </a:t>
            </a:r>
            <a:r>
              <a:rPr dirty="0" err="1" smtClean="0"/>
              <a:t>вагонн</a:t>
            </a:r>
            <a:r>
              <a:rPr lang="ru-RU" dirty="0" smtClean="0"/>
              <a:t>ого</a:t>
            </a:r>
            <a:r>
              <a:rPr dirty="0" smtClean="0"/>
              <a:t> </a:t>
            </a:r>
            <a:r>
              <a:rPr dirty="0" err="1"/>
              <a:t>депо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выполнение</a:t>
            </a:r>
            <a:r>
              <a:rPr dirty="0"/>
              <a:t> </a:t>
            </a:r>
            <a:r>
              <a:rPr dirty="0" err="1"/>
              <a:t>текущего</a:t>
            </a:r>
            <a:r>
              <a:rPr dirty="0"/>
              <a:t> </a:t>
            </a:r>
            <a:r>
              <a:rPr dirty="0" err="1"/>
              <a:t>ремонта</a:t>
            </a:r>
            <a:r>
              <a:rPr dirty="0"/>
              <a:t> </a:t>
            </a:r>
            <a:r>
              <a:rPr dirty="0" err="1"/>
              <a:t>вагонов</a:t>
            </a:r>
            <a:r>
              <a:rPr dirty="0"/>
              <a:t>, </a:t>
            </a:r>
            <a:r>
              <a:rPr dirty="0" err="1" smtClean="0"/>
              <a:t>подготовк</a:t>
            </a:r>
            <a:r>
              <a:rPr lang="ru-RU" dirty="0" smtClean="0"/>
              <a:t>а</a:t>
            </a:r>
            <a:r>
              <a:rPr dirty="0" smtClean="0"/>
              <a:t> </a:t>
            </a:r>
            <a:r>
              <a:rPr dirty="0" err="1"/>
              <a:t>вагонов</a:t>
            </a:r>
            <a:r>
              <a:rPr dirty="0"/>
              <a:t> к </a:t>
            </a:r>
            <a:r>
              <a:rPr dirty="0" err="1"/>
              <a:t>перевозкам</a:t>
            </a:r>
            <a:r>
              <a:rPr dirty="0"/>
              <a:t>, </a:t>
            </a:r>
            <a:r>
              <a:rPr lang="ru-RU" dirty="0" smtClean="0"/>
              <a:t>а </a:t>
            </a:r>
            <a:r>
              <a:rPr dirty="0" err="1" smtClean="0"/>
              <a:t>также</a:t>
            </a:r>
            <a:r>
              <a:rPr dirty="0" smtClean="0"/>
              <a:t> </a:t>
            </a:r>
            <a:r>
              <a:rPr dirty="0" err="1"/>
              <a:t>техническое</a:t>
            </a:r>
            <a:r>
              <a:rPr dirty="0"/>
              <a:t> </a:t>
            </a:r>
            <a:r>
              <a:rPr dirty="0" err="1"/>
              <a:t>обслуживание</a:t>
            </a:r>
            <a:r>
              <a:rPr dirty="0"/>
              <a:t> </a:t>
            </a:r>
            <a:r>
              <a:rPr dirty="0" err="1"/>
              <a:t>вагонов</a:t>
            </a:r>
            <a:r>
              <a:rPr dirty="0"/>
              <a:t> в </a:t>
            </a:r>
            <a:r>
              <a:rPr dirty="0" err="1" smtClean="0"/>
              <a:t>границах</a:t>
            </a:r>
            <a:r>
              <a:rPr dirty="0" smtClean="0"/>
              <a:t> </a:t>
            </a:r>
            <a:r>
              <a:rPr dirty="0" err="1"/>
              <a:t>установленных</a:t>
            </a:r>
            <a:r>
              <a:rPr dirty="0"/>
              <a:t> </a:t>
            </a:r>
            <a:r>
              <a:rPr dirty="0" err="1"/>
              <a:t>участков</a:t>
            </a:r>
            <a:r>
              <a:rPr dirty="0"/>
              <a:t>. </a:t>
            </a:r>
            <a:r>
              <a:rPr lang="ru-RU" dirty="0" smtClean="0"/>
              <a:t>Пассажирское в</a:t>
            </a:r>
            <a:r>
              <a:rPr dirty="0" err="1" smtClean="0"/>
              <a:t>агонн</a:t>
            </a:r>
            <a:r>
              <a:rPr lang="ru-RU" dirty="0" err="1" smtClean="0"/>
              <a:t>ое</a:t>
            </a:r>
            <a:r>
              <a:rPr dirty="0" smtClean="0"/>
              <a:t> </a:t>
            </a:r>
            <a:r>
              <a:rPr dirty="0" err="1"/>
              <a:t>депо</a:t>
            </a:r>
            <a:r>
              <a:rPr dirty="0"/>
              <a:t> </a:t>
            </a:r>
            <a:r>
              <a:rPr lang="ru-RU" dirty="0" smtClean="0"/>
              <a:t>Москва </a:t>
            </a:r>
            <a:r>
              <a:rPr dirty="0" err="1" smtClean="0"/>
              <a:t>Северо-Западного</a:t>
            </a:r>
            <a:r>
              <a:rPr dirty="0" smtClean="0"/>
              <a:t> </a:t>
            </a:r>
            <a:r>
              <a:rPr dirty="0" err="1" smtClean="0"/>
              <a:t>филиала</a:t>
            </a:r>
            <a:r>
              <a:rPr lang="ru-RU" dirty="0" smtClean="0"/>
              <a:t> АО «ФПК»</a:t>
            </a:r>
            <a:r>
              <a:rPr dirty="0" smtClean="0"/>
              <a:t> </a:t>
            </a:r>
            <a:r>
              <a:rPr dirty="0" err="1" smtClean="0"/>
              <a:t>име</a:t>
            </a:r>
            <a:r>
              <a:rPr lang="ru-RU" dirty="0" smtClean="0"/>
              <a:t>е</a:t>
            </a:r>
            <a:r>
              <a:rPr dirty="0" smtClean="0"/>
              <a:t>т </a:t>
            </a:r>
            <a:r>
              <a:rPr dirty="0"/>
              <a:t>в </a:t>
            </a:r>
            <a:r>
              <a:rPr dirty="0" err="1"/>
              <a:t>своем</a:t>
            </a:r>
            <a:r>
              <a:rPr dirty="0"/>
              <a:t> </a:t>
            </a:r>
            <a:r>
              <a:rPr dirty="0" err="1"/>
              <a:t>составе</a:t>
            </a:r>
            <a:r>
              <a:rPr dirty="0"/>
              <a:t> </a:t>
            </a:r>
            <a:r>
              <a:rPr dirty="0" err="1"/>
              <a:t>производственные</a:t>
            </a:r>
            <a:r>
              <a:rPr dirty="0"/>
              <a:t> </a:t>
            </a:r>
            <a:r>
              <a:rPr dirty="0" err="1"/>
              <a:t>участки</a:t>
            </a:r>
            <a:r>
              <a:rPr dirty="0"/>
              <a:t> и </a:t>
            </a:r>
            <a:r>
              <a:rPr dirty="0" err="1"/>
              <a:t>отделения</a:t>
            </a:r>
            <a:r>
              <a:rPr dirty="0"/>
              <a:t> по </a:t>
            </a:r>
            <a:r>
              <a:rPr dirty="0" err="1"/>
              <a:t>ремонту</a:t>
            </a:r>
            <a:r>
              <a:rPr dirty="0"/>
              <a:t> и </a:t>
            </a:r>
            <a:r>
              <a:rPr dirty="0" err="1" smtClean="0"/>
              <a:t>техническому</a:t>
            </a:r>
            <a:r>
              <a:rPr dirty="0" smtClean="0"/>
              <a:t> </a:t>
            </a:r>
            <a:r>
              <a:rPr dirty="0" err="1"/>
              <a:t>обслуживанию</a:t>
            </a:r>
            <a:r>
              <a:rPr dirty="0"/>
              <a:t> </a:t>
            </a:r>
            <a:r>
              <a:rPr dirty="0" err="1"/>
              <a:t>вагонов</a:t>
            </a:r>
            <a:r>
              <a:rPr dirty="0"/>
              <a:t>. </a:t>
            </a:r>
          </a:p>
        </p:txBody>
      </p:sp>
      <p:sp>
        <p:nvSpPr>
          <p:cNvPr id="47" name="Организационная структура Северо-Западного филиала АО «ФПК» включает в себя аппарат управления, 3 пассажирских вагонных депо,…"/>
          <p:cNvSpPr txBox="1"/>
          <p:nvPr/>
        </p:nvSpPr>
        <p:spPr>
          <a:xfrm>
            <a:off x="4712736" y="5221339"/>
            <a:ext cx="6412463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Организационная</a:t>
            </a:r>
            <a:r>
              <a:rPr dirty="0"/>
              <a:t> </a:t>
            </a:r>
            <a:r>
              <a:rPr dirty="0" err="1"/>
              <a:t>структура</a:t>
            </a:r>
            <a:r>
              <a:rPr dirty="0"/>
              <a:t> </a:t>
            </a:r>
            <a:r>
              <a:rPr lang="ru-RU" dirty="0" smtClean="0"/>
              <a:t>Пассажирского вагонного депо Москва </a:t>
            </a:r>
            <a:r>
              <a:rPr dirty="0" err="1" smtClean="0"/>
              <a:t>Северо-Западного</a:t>
            </a:r>
            <a:r>
              <a:rPr dirty="0" smtClean="0"/>
              <a:t> </a:t>
            </a:r>
            <a:r>
              <a:rPr dirty="0" err="1"/>
              <a:t>филиала</a:t>
            </a:r>
            <a:r>
              <a:rPr dirty="0"/>
              <a:t> АО «ФПК» </a:t>
            </a:r>
            <a:r>
              <a:rPr dirty="0" err="1"/>
              <a:t>включает</a:t>
            </a:r>
            <a:r>
              <a:rPr dirty="0"/>
              <a:t> в </a:t>
            </a:r>
            <a:r>
              <a:rPr dirty="0" err="1"/>
              <a:t>себя</a:t>
            </a:r>
            <a:r>
              <a:rPr dirty="0"/>
              <a:t> </a:t>
            </a:r>
            <a:r>
              <a:rPr lang="ru-RU" dirty="0" smtClean="0"/>
              <a:t>Руководство, 2 отдела, 2 штата, 1 сектор, </a:t>
            </a:r>
          </a:p>
          <a:p>
            <a:pPr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15 производственных участков, 1 лаборатория неразрушающего контроля, 1 резерв проводников пассажирских вагонов</a:t>
            </a:r>
            <a:endParaRPr dirty="0"/>
          </a:p>
        </p:txBody>
      </p:sp>
      <p:sp>
        <p:nvSpPr>
          <p:cNvPr id="58" name="Стрелка вправо 23">
            <a:extLst>
              <a:ext uri="{FF2B5EF4-FFF2-40B4-BE49-F238E27FC236}">
                <a16:creationId xmlns:a16="http://schemas.microsoft.com/office/drawing/2014/main" xmlns="" id="{451000D3-AEA2-D44F-9B53-B079774126AE}"/>
              </a:ext>
            </a:extLst>
          </p:cNvPr>
          <p:cNvSpPr/>
          <p:nvPr/>
        </p:nvSpPr>
        <p:spPr>
          <a:xfrm>
            <a:off x="3432881" y="5555138"/>
            <a:ext cx="773605" cy="300138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2800">
              <a:ea typeface="Verdana" panose="020B0604030504040204" pitchFamily="34" charset="0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7680184" y="2004432"/>
            <a:ext cx="2752067" cy="2862318"/>
          </a:xfrm>
          <a:prstGeom prst="rect">
            <a:avLst/>
          </a:prstGeom>
          <a:solidFill>
            <a:srgbClr val="FFFFFF"/>
          </a:solidFill>
          <a:ln w="25400">
            <a:solidFill>
              <a:srgbClr val="FF26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 smtClean="0"/>
              <a:t>Основной целью деятельности Пассажирского вагонного депо Москва Северо-Западного филиала АО «ФПК» является своевременное и качественное обеспечение железнодорожных пассажирских перевозок дальнего следования исправным подвижным составом, поездными бригадами и сервисное обслуживание в соответствии с установленными требованиями и запланированными бюджетными параметрами.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594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98600"/>
            <a:ext cx="12122921" cy="535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Рисунок 15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4772" y="1938575"/>
            <a:ext cx="450949" cy="4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Скругленный прямоугольник 63"/>
          <p:cNvSpPr/>
          <p:nvPr/>
        </p:nvSpPr>
        <p:spPr>
          <a:xfrm>
            <a:off x="10129679" y="985073"/>
            <a:ext cx="1794570" cy="203524"/>
          </a:xfrm>
          <a:prstGeom prst="roundRect">
            <a:avLst/>
          </a:prstGeom>
          <a:noFill/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21A1A"/>
                </a:solidFill>
              </a:rPr>
              <a:t>Вы находитесь здесь*</a:t>
            </a:r>
            <a:endParaRPr lang="ru-RU" sz="1200" b="1" dirty="0">
              <a:solidFill>
                <a:srgbClr val="E21A1A"/>
              </a:solidFill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xmlns="" id="{9A87FFA6-A0DB-4A27-97D3-D24F379A3369}"/>
              </a:ext>
            </a:extLst>
          </p:cNvPr>
          <p:cNvSpPr txBox="1">
            <a:spLocks/>
          </p:cNvSpPr>
          <p:nvPr/>
        </p:nvSpPr>
        <p:spPr>
          <a:xfrm>
            <a:off x="966787" y="2"/>
            <a:ext cx="10996613" cy="874642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Что рядом?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C9C23680-E4C4-4AE9-BD3F-EEAE1386B310}"/>
              </a:ext>
            </a:extLst>
          </p:cNvPr>
          <p:cNvCxnSpPr/>
          <p:nvPr/>
        </p:nvCxnSpPr>
        <p:spPr>
          <a:xfrm>
            <a:off x="0" y="874643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Объект 7">
            <a:extLst>
              <a:ext uri="{FF2B5EF4-FFF2-40B4-BE49-F238E27FC236}">
                <a16:creationId xmlns:a16="http://schemas.microsoft.com/office/drawing/2014/main" xmlns="" id="{4617ACEF-4B05-41D6-8B14-CBB927F4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9" t="11090" r="16552" b="32537"/>
          <a:stretch/>
        </p:blipFill>
        <p:spPr>
          <a:xfrm>
            <a:off x="207932" y="552450"/>
            <a:ext cx="758855" cy="590550"/>
          </a:xfrm>
        </p:spPr>
      </p:pic>
      <p:sp>
        <p:nvSpPr>
          <p:cNvPr id="85" name="Заголовок 1">
            <a:extLst>
              <a:ext uri="{FF2B5EF4-FFF2-40B4-BE49-F238E27FC236}">
                <a16:creationId xmlns:a16="http://schemas.microsoft.com/office/drawing/2014/main" xmlns="" id="{777BF2AB-A173-47F4-847D-CB01F0569E48}"/>
              </a:ext>
            </a:extLst>
          </p:cNvPr>
          <p:cNvSpPr txBox="1">
            <a:spLocks/>
          </p:cNvSpPr>
          <p:nvPr/>
        </p:nvSpPr>
        <p:spPr>
          <a:xfrm>
            <a:off x="11727179" y="56953"/>
            <a:ext cx="464821" cy="255517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17A077DD-74FD-4B35-8109-38CFFD140F9F}" type="slidenum">
              <a: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5</a:t>
            </a:fld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2" name="Picture 18" descr="https://w7.pngwing.com/pngs/699/959/png-transparent-red-arrow-arrow-computer-icons-red-arrow-line-miscellaneous-angle-tex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89" b="100000" l="10000" r="90000">
                        <a14:foregroundMark x1="58913" y1="43478" x2="81087" y2="77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81636" flipH="1" flipV="1">
            <a:off x="9593599" y="1300776"/>
            <a:ext cx="1903142" cy="7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30268" y="-39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8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0" y="184152"/>
            <a:ext cx="10013951" cy="654049"/>
          </a:xfrm>
        </p:spPr>
        <p:txBody>
          <a:bodyPr/>
          <a:lstStyle/>
          <a:p>
            <a:pPr algn="l"/>
            <a:r>
              <a:rPr lang="ru-RU" alt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Прием на работу</a:t>
            </a:r>
          </a:p>
        </p:txBody>
      </p:sp>
      <p:sp>
        <p:nvSpPr>
          <p:cNvPr id="9219" name="Номер слайда 44060"/>
          <p:cNvSpPr>
            <a:spLocks noGrp="1"/>
          </p:cNvSpPr>
          <p:nvPr>
            <p:ph type="sldNum" sz="quarter" idx="12"/>
          </p:nvPr>
        </p:nvSpPr>
        <p:spPr bwMode="auto">
          <a:xfrm>
            <a:off x="9294284" y="273964"/>
            <a:ext cx="2844800" cy="292388"/>
          </a:xfr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fld id="{0061559A-4E2C-41B7-931B-56D21B7E779B}" type="slidenum">
              <a:rPr lang="ru-RU" altLang="ru-RU" sz="1300">
                <a:solidFill>
                  <a:schemeClr val="tx1"/>
                </a:solidFill>
                <a:latin typeface="Verdana" pitchFamily="34" charset="0"/>
              </a:rPr>
              <a:pPr/>
              <a:t>6</a:t>
            </a:fld>
            <a:endParaRPr lang="ru-RU" altLang="ru-RU" sz="13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220" name="AutoShape 33"/>
          <p:cNvSpPr>
            <a:spLocks noChangeAspect="1" noChangeArrowheads="1"/>
          </p:cNvSpPr>
          <p:nvPr/>
        </p:nvSpPr>
        <p:spPr bwMode="auto">
          <a:xfrm>
            <a:off x="69851" y="-18203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sp>
        <p:nvSpPr>
          <p:cNvPr id="9221" name="AutoShape 35"/>
          <p:cNvSpPr>
            <a:spLocks noChangeAspect="1" noChangeArrowheads="1"/>
          </p:cNvSpPr>
          <p:nvPr/>
        </p:nvSpPr>
        <p:spPr bwMode="auto">
          <a:xfrm>
            <a:off x="273051" y="21167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pic>
        <p:nvPicPr>
          <p:cNvPr id="16" name="Picture 2" descr="ÐÐ°ÑÑÐ¸Ð½ÐºÐ¸ Ð¿Ð¾ Ð·Ð°Ð¿ÑÐ¾ÑÑ ÑÑÑÐ´Ð¾Ð²Ð¾Ð¹ Ð´Ð¾Ð³Ð¾Ð²Ð¾Ñ Ð¸ÐºÐ¾Ð½Ðº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51" r="19222"/>
          <a:stretch/>
        </p:blipFill>
        <p:spPr bwMode="auto">
          <a:xfrm>
            <a:off x="219558" y="1073241"/>
            <a:ext cx="1508999" cy="1502592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Прямоугольник 16"/>
          <p:cNvSpPr>
            <a:spLocks noChangeArrowheads="1"/>
          </p:cNvSpPr>
          <p:nvPr/>
        </p:nvSpPr>
        <p:spPr bwMode="auto">
          <a:xfrm>
            <a:off x="3418418" y="1049868"/>
            <a:ext cx="6047316" cy="37041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buClr>
                <a:srgbClr val="558ED5"/>
              </a:buClr>
              <a:buSzPct val="120000"/>
            </a:pPr>
            <a:r>
              <a:rPr lang="ru-RU" altLang="ru-RU" sz="1600" b="1" dirty="0">
                <a:solidFill>
                  <a:srgbClr val="FF0000"/>
                </a:solidFill>
                <a:latin typeface="Verdana" pitchFamily="34" charset="0"/>
              </a:rPr>
              <a:t>Заключение трудового договора </a:t>
            </a:r>
          </a:p>
        </p:txBody>
      </p:sp>
      <p:sp>
        <p:nvSpPr>
          <p:cNvPr id="9224" name="Прямоугольник 17"/>
          <p:cNvSpPr>
            <a:spLocks noChangeArrowheads="1"/>
          </p:cNvSpPr>
          <p:nvPr/>
        </p:nvSpPr>
        <p:spPr bwMode="auto">
          <a:xfrm>
            <a:off x="2059517" y="1488018"/>
            <a:ext cx="9804400" cy="104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buClr>
                <a:srgbClr val="558ED5"/>
              </a:buClr>
              <a:buSzPct val="120000"/>
            </a:pP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В соответствии со ст. 67 Трудового кодекса Российской Федерации трудовой договор заключается в письменной форме, </a:t>
            </a:r>
            <a:r>
              <a:rPr lang="ru-RU" altLang="ru-RU" sz="1200" b="1" u="sng" dirty="0">
                <a:solidFill>
                  <a:srgbClr val="000000"/>
                </a:solidFill>
                <a:latin typeface="Verdana" pitchFamily="34" charset="0"/>
              </a:rPr>
              <a:t>составляется в двух экземплярах</a:t>
            </a: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, каждый из которых подписывается сторонами. </a:t>
            </a:r>
          </a:p>
          <a:p>
            <a:pPr>
              <a:buClr>
                <a:srgbClr val="558ED5"/>
              </a:buClr>
              <a:buSzPct val="120000"/>
            </a:pP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При приеме на работу </a:t>
            </a:r>
            <a:r>
              <a:rPr lang="ru-RU" altLang="ru-RU" sz="1200" b="1" u="sng" dirty="0">
                <a:solidFill>
                  <a:srgbClr val="000000"/>
                </a:solidFill>
                <a:latin typeface="Verdana" pitchFamily="34" charset="0"/>
              </a:rPr>
              <a:t>один экземпляр трудового договора передается работнику</a:t>
            </a: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, другой хранится у работодателя. Получение работником экземпляра трудового договора должно подтверждаться его подписью на экземпляре трудового договора, хранящемся у работодателя.</a:t>
            </a:r>
          </a:p>
        </p:txBody>
      </p:sp>
      <p:pic>
        <p:nvPicPr>
          <p:cNvPr id="1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1" y="2863983"/>
            <a:ext cx="1550396" cy="1550396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Прямоугольник 19"/>
          <p:cNvSpPr>
            <a:spLocks noChangeArrowheads="1"/>
          </p:cNvSpPr>
          <p:nvPr/>
        </p:nvSpPr>
        <p:spPr bwMode="auto">
          <a:xfrm>
            <a:off x="3418418" y="2861734"/>
            <a:ext cx="6047316" cy="61554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buClr>
                <a:srgbClr val="558ED5"/>
              </a:buClr>
              <a:buSzPct val="120000"/>
            </a:pPr>
            <a:r>
              <a:rPr lang="ru-RU" altLang="ru-RU" sz="1600" b="1" dirty="0">
                <a:solidFill>
                  <a:srgbClr val="FF0000"/>
                </a:solidFill>
                <a:latin typeface="Verdana" pitchFamily="34" charset="0"/>
              </a:rPr>
              <a:t>Медицинская комиссия</a:t>
            </a:r>
          </a:p>
          <a:p>
            <a:pPr algn="ctr">
              <a:buClr>
                <a:srgbClr val="558ED5"/>
              </a:buClr>
              <a:buSzPct val="120000"/>
            </a:pPr>
            <a:r>
              <a:rPr lang="ru-RU" altLang="ru-RU" sz="1600" dirty="0">
                <a:solidFill>
                  <a:srgbClr val="FF0000"/>
                </a:solidFill>
                <a:latin typeface="Verdana" pitchFamily="34" charset="0"/>
              </a:rPr>
              <a:t>варианты оплаты</a:t>
            </a:r>
          </a:p>
        </p:txBody>
      </p:sp>
      <p:sp>
        <p:nvSpPr>
          <p:cNvPr id="9227" name="Прямоугольник 20"/>
          <p:cNvSpPr>
            <a:spLocks noChangeArrowheads="1"/>
          </p:cNvSpPr>
          <p:nvPr/>
        </p:nvSpPr>
        <p:spPr bwMode="auto">
          <a:xfrm>
            <a:off x="2148417" y="3879851"/>
            <a:ext cx="3401483" cy="1046436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buClr>
                <a:srgbClr val="558ED5"/>
              </a:buClr>
              <a:buSzPct val="120000"/>
            </a:pPr>
            <a:r>
              <a:rPr lang="ru-RU" altLang="ru-RU" sz="1200" b="1" dirty="0">
                <a:solidFill>
                  <a:srgbClr val="000000"/>
                </a:solidFill>
                <a:latin typeface="Verdana" pitchFamily="34" charset="0"/>
              </a:rPr>
              <a:t>За счет средств АО «ФПК» </a:t>
            </a: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в рамках договоров, заключенных филиалами АО «ФПК» с медицинскими учреждениями, имеющими лицензию на проведение медицинских осмотров</a:t>
            </a:r>
          </a:p>
        </p:txBody>
      </p:sp>
      <p:sp>
        <p:nvSpPr>
          <p:cNvPr id="22" name="Овал 21"/>
          <p:cNvSpPr/>
          <p:nvPr/>
        </p:nvSpPr>
        <p:spPr>
          <a:xfrm>
            <a:off x="366184" y="5185834"/>
            <a:ext cx="1174749" cy="1147233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48418" y="5492751"/>
            <a:ext cx="9613900" cy="677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600"/>
              </a:spcBef>
              <a:buClr>
                <a:srgbClr val="FF0000"/>
              </a:buClr>
              <a:buSzPct val="120000"/>
              <a:defRPr/>
            </a:pPr>
            <a:r>
              <a: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Для выплаты компенсации бойцы студенческих отрядов должны предоставить в отдел управления персоналом и социального развития договор с медицинским учреждением на оказание услуг, </a:t>
            </a:r>
            <a:br>
              <a: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акт выполненных работ и кассовый чек</a:t>
            </a:r>
          </a:p>
        </p:txBody>
      </p:sp>
      <p:pic>
        <p:nvPicPr>
          <p:cNvPr id="25" name="Picture 2" descr="ÐÐ°ÑÑÐ¸Ð½ÐºÐ¸ Ð¿Ð¾ Ð·Ð°Ð¿ÑÐ¾ÑÑ Ð´ÐµÐ½ÑÐ³Ð¸ Ð¸ÐºÐ¾Ð½ÐºÐ°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8" y="5453005"/>
            <a:ext cx="633279" cy="613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Прямоугольник 20"/>
          <p:cNvSpPr>
            <a:spLocks noChangeArrowheads="1"/>
          </p:cNvSpPr>
          <p:nvPr/>
        </p:nvSpPr>
        <p:spPr bwMode="auto">
          <a:xfrm>
            <a:off x="6324600" y="3877733"/>
            <a:ext cx="5437717" cy="123110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buClr>
                <a:srgbClr val="558ED5"/>
              </a:buClr>
              <a:buSzPct val="120000"/>
            </a:pPr>
            <a:r>
              <a:rPr lang="ru-RU" altLang="ru-RU" sz="1200" b="1" dirty="0">
                <a:solidFill>
                  <a:srgbClr val="000000"/>
                </a:solidFill>
                <a:latin typeface="Verdana" pitchFamily="34" charset="0"/>
              </a:rPr>
              <a:t>За счет личных </a:t>
            </a:r>
            <a:r>
              <a:rPr lang="ru-RU" altLang="ru-RU" sz="1200" b="1" dirty="0" smtClean="0">
                <a:solidFill>
                  <a:srgbClr val="000000"/>
                </a:solidFill>
                <a:latin typeface="Verdana" pitchFamily="34" charset="0"/>
              </a:rPr>
              <a:t>средств </a:t>
            </a:r>
            <a:r>
              <a:rPr lang="ru-RU" altLang="ru-RU" sz="1200" dirty="0" smtClean="0">
                <a:solidFill>
                  <a:srgbClr val="000000"/>
                </a:solidFill>
                <a:latin typeface="Verdana" pitchFamily="34" charset="0"/>
              </a:rPr>
              <a:t>компенсация </a:t>
            </a: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затрат на оплату предварительного медицинского осмотра производится работнику по фактическим расходам </a:t>
            </a:r>
            <a:r>
              <a:rPr lang="ru-RU" altLang="ru-RU" sz="1200" b="1" dirty="0">
                <a:solidFill>
                  <a:srgbClr val="000000"/>
                </a:solidFill>
                <a:latin typeface="Verdana" pitchFamily="34" charset="0"/>
              </a:rPr>
              <a:t>после заключения трудового договора и издания приказа о приеме на работу. </a:t>
            </a: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Выплачивается вместе с заработной платой за текущий месяц.</a:t>
            </a:r>
          </a:p>
        </p:txBody>
      </p:sp>
      <p:sp>
        <p:nvSpPr>
          <p:cNvPr id="18" name="Овал 17">
            <a:extLst/>
          </p:cNvPr>
          <p:cNvSpPr/>
          <p:nvPr/>
        </p:nvSpPr>
        <p:spPr>
          <a:xfrm>
            <a:off x="1866900" y="3596218"/>
            <a:ext cx="383117" cy="387349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Овал 19">
            <a:extLst/>
          </p:cNvPr>
          <p:cNvSpPr/>
          <p:nvPr/>
        </p:nvSpPr>
        <p:spPr>
          <a:xfrm>
            <a:off x="5969000" y="3621618"/>
            <a:ext cx="383117" cy="385233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0" y="184152"/>
            <a:ext cx="10013951" cy="654049"/>
          </a:xfrm>
        </p:spPr>
        <p:txBody>
          <a:bodyPr/>
          <a:lstStyle/>
          <a:p>
            <a:pPr algn="l"/>
            <a:r>
              <a:rPr lang="ru-RU" alt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Право бесплатного проезда</a:t>
            </a:r>
          </a:p>
        </p:txBody>
      </p:sp>
      <p:sp>
        <p:nvSpPr>
          <p:cNvPr id="11267" name="Номер слайда 44060"/>
          <p:cNvSpPr>
            <a:spLocks noGrp="1"/>
          </p:cNvSpPr>
          <p:nvPr>
            <p:ph type="sldNum" sz="quarter" idx="12"/>
          </p:nvPr>
        </p:nvSpPr>
        <p:spPr bwMode="auto">
          <a:xfrm>
            <a:off x="9294284" y="273964"/>
            <a:ext cx="2844800" cy="292388"/>
          </a:xfr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fld id="{EE15C1FF-9A3B-43C7-9264-FE0C1ED09277}" type="slidenum">
              <a:rPr lang="ru-RU" altLang="ru-RU" sz="1300">
                <a:solidFill>
                  <a:schemeClr val="tx1"/>
                </a:solidFill>
                <a:latin typeface="Verdana" pitchFamily="34" charset="0"/>
              </a:rPr>
              <a:pPr/>
              <a:t>7</a:t>
            </a:fld>
            <a:endParaRPr lang="ru-RU" altLang="ru-RU" sz="13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268" name="AutoShape 33"/>
          <p:cNvSpPr>
            <a:spLocks noChangeAspect="1" noChangeArrowheads="1"/>
          </p:cNvSpPr>
          <p:nvPr/>
        </p:nvSpPr>
        <p:spPr bwMode="auto">
          <a:xfrm>
            <a:off x="69851" y="-18203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sp>
        <p:nvSpPr>
          <p:cNvPr id="11269" name="AutoShape 35"/>
          <p:cNvSpPr>
            <a:spLocks noChangeAspect="1" noChangeArrowheads="1"/>
          </p:cNvSpPr>
          <p:nvPr/>
        </p:nvSpPr>
        <p:spPr bwMode="auto">
          <a:xfrm>
            <a:off x="273051" y="21167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ru-RU" altLang="ru-RU"/>
          </a:p>
        </p:txBody>
      </p:sp>
      <p:pic>
        <p:nvPicPr>
          <p:cNvPr id="26" name="Picture 4" descr="ÐÐ°ÑÑÐ¸Ð½ÐºÐ¸ Ð¿Ð¾ Ð·Ð°Ð¿ÑÐ¾ÑÑ ÑÑÐ°Ð½ÑÐ¿Ð¾ÑÑÐ½Ð¾Ðµ ÑÑÐµÐ±Ð¾Ð²Ð°Ð½Ð¸Ðµ Ð¾Ð°Ð¾ ÑÐ¶Ð´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222" t="3220" r="2695" b="53185"/>
          <a:stretch/>
        </p:blipFill>
        <p:spPr bwMode="auto">
          <a:xfrm>
            <a:off x="134824" y="998276"/>
            <a:ext cx="1954979" cy="1920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Прямоугольник 26"/>
          <p:cNvSpPr>
            <a:spLocks noChangeArrowheads="1"/>
          </p:cNvSpPr>
          <p:nvPr/>
        </p:nvSpPr>
        <p:spPr bwMode="auto">
          <a:xfrm>
            <a:off x="3945467" y="1022351"/>
            <a:ext cx="6373284" cy="37041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>
              <a:buClr>
                <a:srgbClr val="558ED5"/>
              </a:buClr>
              <a:buSzPct val="120000"/>
            </a:pPr>
            <a:r>
              <a:rPr lang="ru-RU" altLang="ru-RU" sz="1600" b="1" dirty="0">
                <a:solidFill>
                  <a:srgbClr val="FF0000"/>
                </a:solidFill>
                <a:latin typeface="Verdana" pitchFamily="34" charset="0"/>
              </a:rPr>
              <a:t>Порядок выдачи транспортных требований</a:t>
            </a:r>
          </a:p>
        </p:txBody>
      </p:sp>
      <p:sp>
        <p:nvSpPr>
          <p:cNvPr id="11272" name="Прямоугольник 27"/>
          <p:cNvSpPr>
            <a:spLocks noChangeArrowheads="1"/>
          </p:cNvSpPr>
          <p:nvPr/>
        </p:nvSpPr>
        <p:spPr bwMode="auto">
          <a:xfrm>
            <a:off x="2239434" y="1507067"/>
            <a:ext cx="9641417" cy="152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228594" indent="-228594" algn="just">
              <a:spcBef>
                <a:spcPts val="16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altLang="ru-RU" sz="1300" b="1" u="sng" dirty="0">
                <a:solidFill>
                  <a:srgbClr val="000000"/>
                </a:solidFill>
                <a:latin typeface="Verdana" pitchFamily="34" charset="0"/>
              </a:rPr>
              <a:t>По прибытии </a:t>
            </a:r>
            <a:r>
              <a:rPr lang="ru-RU" altLang="ru-RU" sz="1300" dirty="0">
                <a:solidFill>
                  <a:srgbClr val="000000"/>
                </a:solidFill>
                <a:latin typeface="Verdana" pitchFamily="34" charset="0"/>
              </a:rPr>
              <a:t>в структурное подразделение филиала АО «ФПК» </a:t>
            </a:r>
            <a:r>
              <a:rPr lang="ru-RU" altLang="ru-RU" sz="1300" b="1" u="sng" dirty="0">
                <a:solidFill>
                  <a:srgbClr val="000000"/>
                </a:solidFill>
                <a:latin typeface="Verdana" pitchFamily="34" charset="0"/>
              </a:rPr>
              <a:t>боец обязан сдать транспортное требование формы 6</a:t>
            </a:r>
            <a:r>
              <a:rPr lang="ru-RU" altLang="ru-RU" sz="1300" u="sng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Verdana" pitchFamily="34" charset="0"/>
              </a:rPr>
              <a:t>в отдел управления персоналом и социального развития.</a:t>
            </a:r>
          </a:p>
          <a:p>
            <a:pPr marL="228594" indent="-228594" algn="just">
              <a:spcBef>
                <a:spcPts val="16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altLang="ru-RU" sz="1300" b="1" u="sng" dirty="0">
                <a:solidFill>
                  <a:srgbClr val="000000"/>
                </a:solidFill>
                <a:latin typeface="Verdana" pitchFamily="34" charset="0"/>
              </a:rPr>
              <a:t>Транспортное требование формы 6 для приобретения обратного билета выдается</a:t>
            </a:r>
            <a:r>
              <a:rPr lang="ru-RU" altLang="ru-RU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Verdana" pitchFamily="34" charset="0"/>
              </a:rPr>
              <a:t>бойцу </a:t>
            </a:r>
            <a:br>
              <a:rPr lang="ru-RU" altLang="ru-RU" sz="13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altLang="ru-RU" sz="1300" b="1" u="sng" dirty="0">
                <a:solidFill>
                  <a:srgbClr val="000000"/>
                </a:solidFill>
                <a:latin typeface="Verdana" pitchFamily="34" charset="0"/>
              </a:rPr>
              <a:t>в случае отработки нормы часов</a:t>
            </a:r>
            <a:r>
              <a:rPr lang="ru-RU" altLang="ru-RU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Verdana" pitchFamily="34" charset="0"/>
              </a:rPr>
              <a:t>в соответствии  с заявкой на оказание услуг, предусмотренной действующим договором между АО «ФПК» и МООО «РСО», или при наличии визы согласования руководителя регионального отделения МООО «РСО». </a:t>
            </a:r>
          </a:p>
        </p:txBody>
      </p:sp>
      <p:sp>
        <p:nvSpPr>
          <p:cNvPr id="11273" name="Прямоугольник 28"/>
          <p:cNvSpPr>
            <a:spLocks noChangeArrowheads="1"/>
          </p:cNvSpPr>
          <p:nvPr/>
        </p:nvSpPr>
        <p:spPr bwMode="auto">
          <a:xfrm>
            <a:off x="167218" y="3077633"/>
            <a:ext cx="11713633" cy="125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228594" indent="-228594" algn="just">
              <a:spcBef>
                <a:spcPts val="16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altLang="ru-RU" sz="1200" u="sng" dirty="0">
                <a:solidFill>
                  <a:srgbClr val="000000"/>
                </a:solidFill>
                <a:latin typeface="Verdana" pitchFamily="34" charset="0"/>
              </a:rPr>
              <a:t>Транспортное требование формы 6 для приобретения обратного билета выдается</a:t>
            </a: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 студенту </a:t>
            </a:r>
            <a:r>
              <a:rPr lang="ru-RU" altLang="ru-RU" sz="1200" u="sng" dirty="0">
                <a:solidFill>
                  <a:srgbClr val="000000"/>
                </a:solidFill>
                <a:latin typeface="Verdana" pitchFamily="34" charset="0"/>
              </a:rPr>
              <a:t>в случае его увольнения не ранее чем за месяц до даты окончания срока действия трудового договора</a:t>
            </a: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. </a:t>
            </a:r>
          </a:p>
          <a:p>
            <a:pPr marL="228594" indent="-228594" algn="just">
              <a:spcBef>
                <a:spcPts val="16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altLang="ru-RU" sz="1200" u="sng" dirty="0">
                <a:solidFill>
                  <a:srgbClr val="000000"/>
                </a:solidFill>
                <a:latin typeface="Verdana" pitchFamily="34" charset="0"/>
              </a:rPr>
              <a:t>Транспортное требование формы 6 для приобретения обратного билета </a:t>
            </a:r>
            <a:r>
              <a:rPr lang="ru-RU" altLang="ru-RU" sz="1200" u="sng" dirty="0">
                <a:solidFill>
                  <a:srgbClr val="FF0000"/>
                </a:solidFill>
                <a:latin typeface="Verdana" pitchFamily="34" charset="0"/>
              </a:rPr>
              <a:t>не выдается </a:t>
            </a:r>
            <a:r>
              <a:rPr lang="ru-RU" altLang="ru-RU" sz="1200" dirty="0">
                <a:solidFill>
                  <a:srgbClr val="FF0000"/>
                </a:solidFill>
                <a:latin typeface="Verdana" pitchFamily="34" charset="0"/>
              </a:rPr>
              <a:t>студенту </a:t>
            </a:r>
            <a:r>
              <a:rPr lang="ru-RU" altLang="ru-RU" sz="1200" u="sng" dirty="0">
                <a:solidFill>
                  <a:srgbClr val="FF0000"/>
                </a:solidFill>
                <a:latin typeface="Verdana" pitchFamily="34" charset="0"/>
              </a:rPr>
              <a:t>при расторжении с ним трудового договора по инициативе работодателя</a:t>
            </a:r>
            <a:r>
              <a:rPr lang="ru-RU" altLang="ru-RU" sz="1200" dirty="0">
                <a:solidFill>
                  <a:srgbClr val="000000"/>
                </a:solidFill>
                <a:latin typeface="Verdana" pitchFamily="34" charset="0"/>
              </a:rPr>
              <a:t> в случаях, предусмотренных трудовым законодательством (в случае нарушения работником трудовых обязанностей).</a:t>
            </a:r>
          </a:p>
        </p:txBody>
      </p:sp>
      <p:sp>
        <p:nvSpPr>
          <p:cNvPr id="11274" name="Прямоугольник 29"/>
          <p:cNvSpPr>
            <a:spLocks noChangeArrowheads="1"/>
          </p:cNvSpPr>
          <p:nvPr/>
        </p:nvSpPr>
        <p:spPr bwMode="auto">
          <a:xfrm>
            <a:off x="3536951" y="4351868"/>
            <a:ext cx="7046383" cy="37041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>
              <a:buClr>
                <a:srgbClr val="558ED5"/>
              </a:buClr>
              <a:buSzPct val="120000"/>
            </a:pPr>
            <a:r>
              <a:rPr lang="ru-RU" altLang="ru-RU" sz="1600" b="1" dirty="0">
                <a:solidFill>
                  <a:srgbClr val="FF0000"/>
                </a:solidFill>
                <a:latin typeface="Verdana" pitchFamily="34" charset="0"/>
              </a:rPr>
              <a:t>Порядок приобретения ж/</a:t>
            </a:r>
            <a:r>
              <a:rPr lang="ru-RU" altLang="ru-RU" sz="1600" b="1" dirty="0" err="1">
                <a:solidFill>
                  <a:srgbClr val="FF0000"/>
                </a:solidFill>
                <a:latin typeface="Verdana" pitchFamily="34" charset="0"/>
              </a:rPr>
              <a:t>д</a:t>
            </a:r>
            <a:r>
              <a:rPr lang="ru-RU" altLang="ru-RU" sz="1600" b="1" dirty="0">
                <a:solidFill>
                  <a:srgbClr val="FF0000"/>
                </a:solidFill>
                <a:latin typeface="Verdana" pitchFamily="34" charset="0"/>
              </a:rPr>
              <a:t> билета студентом </a:t>
            </a:r>
          </a:p>
        </p:txBody>
      </p:sp>
      <p:pic>
        <p:nvPicPr>
          <p:cNvPr id="31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86" t="1873" r="11270" b="582"/>
          <a:stretch/>
        </p:blipFill>
        <p:spPr bwMode="auto">
          <a:xfrm>
            <a:off x="166560" y="4362345"/>
            <a:ext cx="2016224" cy="199754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Прямоугольник 31"/>
          <p:cNvSpPr>
            <a:spLocks noChangeArrowheads="1"/>
          </p:cNvSpPr>
          <p:nvPr/>
        </p:nvSpPr>
        <p:spPr bwMode="auto">
          <a:xfrm>
            <a:off x="2393950" y="5465234"/>
            <a:ext cx="8913283" cy="7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228594" indent="-228594">
              <a:spcBef>
                <a:spcPts val="16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altLang="ru-RU" sz="1300" b="1" u="sng" dirty="0">
                <a:solidFill>
                  <a:srgbClr val="000000"/>
                </a:solidFill>
                <a:latin typeface="Verdana" pitchFamily="34" charset="0"/>
              </a:rPr>
              <a:t>В случае отсутствия билетов </a:t>
            </a:r>
            <a:r>
              <a:rPr lang="ru-RU" altLang="ru-RU" sz="1300" dirty="0">
                <a:solidFill>
                  <a:srgbClr val="000000"/>
                </a:solidFill>
                <a:latin typeface="Verdana" pitchFamily="34" charset="0"/>
              </a:rPr>
              <a:t>в плацкартные вагоны нефирменных пассажирских поездов возможно приобретение билета в плацкартный вагон поезда любой категории  формирования АО «ФПК» (скорый, скоростной, фирменный) без дополнительной платы.</a:t>
            </a:r>
          </a:p>
        </p:txBody>
      </p:sp>
      <p:sp>
        <p:nvSpPr>
          <p:cNvPr id="11277" name="Прямоугольник 32"/>
          <p:cNvSpPr>
            <a:spLocks noChangeArrowheads="1"/>
          </p:cNvSpPr>
          <p:nvPr/>
        </p:nvSpPr>
        <p:spPr bwMode="auto">
          <a:xfrm>
            <a:off x="2393951" y="4773084"/>
            <a:ext cx="92223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228594" indent="-228594"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300" dirty="0">
                <a:solidFill>
                  <a:srgbClr val="000000"/>
                </a:solidFill>
                <a:latin typeface="Verdana" pitchFamily="34" charset="0"/>
              </a:rPr>
              <a:t>Боец на основании выданного транспортного требования формы 6 приобретает билет в плацкартный вагон </a:t>
            </a:r>
            <a:r>
              <a:rPr lang="ru-RU" altLang="ru-RU" sz="1300" b="1" u="sng" dirty="0">
                <a:solidFill>
                  <a:srgbClr val="000000"/>
                </a:solidFill>
                <a:latin typeface="Verdana" pitchFamily="34" charset="0"/>
              </a:rPr>
              <a:t>нефирменного пассажирского поезда формирования АО «ФПК»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7F95C6E4-CD12-4858-84EF-78D5D15C2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560" name="Слайд think-cell" r:id="rId6" imgW="360" imgH="360" progId="">
              <p:embed/>
            </p:oleObj>
          </a:graphicData>
        </a:graphic>
      </p:graphicFrame>
      <p:sp>
        <p:nvSpPr>
          <p:cNvPr id="12" name="Прямоугольник 11" hidden="1">
            <a:extLst>
              <a:ext uri="{FF2B5EF4-FFF2-40B4-BE49-F238E27FC236}">
                <a16:creationId xmlns:a16="http://schemas.microsoft.com/office/drawing/2014/main" xmlns="" id="{2E8E2A0B-CCA5-4998-8663-A612FFE836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Calibri"/>
              <a:sym typeface="Calibri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9C23680-E4C4-4AE9-BD3F-EEAE1386B310}"/>
              </a:ext>
            </a:extLst>
          </p:cNvPr>
          <p:cNvCxnSpPr/>
          <p:nvPr/>
        </p:nvCxnSpPr>
        <p:spPr>
          <a:xfrm>
            <a:off x="0" y="874643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617ACEF-4B05-41D6-8B14-CBB927F4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9" t="11090" r="16552" b="32537"/>
          <a:stretch/>
        </p:blipFill>
        <p:spPr>
          <a:xfrm>
            <a:off x="207932" y="552450"/>
            <a:ext cx="758855" cy="590550"/>
          </a:xfrm>
        </p:spPr>
      </p:pic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9860A3E4-8F7C-47E3-95BC-C59F99AD7D56}"/>
              </a:ext>
            </a:extLst>
          </p:cNvPr>
          <p:cNvCxnSpPr>
            <a:cxnSpLocks/>
          </p:cNvCxnSpPr>
          <p:nvPr/>
        </p:nvCxnSpPr>
        <p:spPr>
          <a:xfrm>
            <a:off x="342900" y="1676400"/>
            <a:ext cx="3565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4E56437-E6FD-4D65-908F-E69EE46031EF}"/>
              </a:ext>
            </a:extLst>
          </p:cNvPr>
          <p:cNvSpPr txBox="1"/>
          <p:nvPr/>
        </p:nvSpPr>
        <p:spPr>
          <a:xfrm>
            <a:off x="342901" y="1276290"/>
            <a:ext cx="356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Стабильная зарплата</a:t>
            </a:r>
            <a:endParaRPr 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A87FFA6-A0DB-4A27-97D3-D24F379A3369}"/>
              </a:ext>
            </a:extLst>
          </p:cNvPr>
          <p:cNvSpPr txBox="1">
            <a:spLocks/>
          </p:cNvSpPr>
          <p:nvPr/>
        </p:nvSpPr>
        <p:spPr>
          <a:xfrm>
            <a:off x="966787" y="2"/>
            <a:ext cx="10996613" cy="874642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работы в АО «ФПК»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742CAA1-3AD9-42E4-BFCB-A7F0A2D6B3C4}"/>
              </a:ext>
            </a:extLst>
          </p:cNvPr>
          <p:cNvCxnSpPr>
            <a:cxnSpLocks/>
          </p:cNvCxnSpPr>
          <p:nvPr/>
        </p:nvCxnSpPr>
        <p:spPr>
          <a:xfrm>
            <a:off x="8402313" y="1676400"/>
            <a:ext cx="3565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CF9CCB-177B-401A-8588-337EAD239F08}"/>
              </a:ext>
            </a:extLst>
          </p:cNvPr>
          <p:cNvSpPr txBox="1"/>
          <p:nvPr/>
        </p:nvSpPr>
        <p:spPr>
          <a:xfrm>
            <a:off x="8402313" y="1276383"/>
            <a:ext cx="355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Современное обучение</a:t>
            </a:r>
            <a:endParaRPr 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056956D-CDDD-4059-89AF-E6D755E9E136}"/>
              </a:ext>
            </a:extLst>
          </p:cNvPr>
          <p:cNvCxnSpPr>
            <a:cxnSpLocks/>
          </p:cNvCxnSpPr>
          <p:nvPr/>
        </p:nvCxnSpPr>
        <p:spPr>
          <a:xfrm>
            <a:off x="4314260" y="1676400"/>
            <a:ext cx="3565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16AE40-02FB-485E-95B5-A2AF49C07209}"/>
              </a:ext>
            </a:extLst>
          </p:cNvPr>
          <p:cNvSpPr txBox="1"/>
          <p:nvPr/>
        </p:nvSpPr>
        <p:spPr>
          <a:xfrm>
            <a:off x="4056845" y="1265051"/>
            <a:ext cx="419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Расширенный </a:t>
            </a:r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социальный пакет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07679" y="2712748"/>
            <a:ext cx="3250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Добровольное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 медицинское страхование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67667" b="97333" l="69333" r="95167">
                        <a14:foregroundMark x1="80500" y1="92333" x2="80500" y2="92333"/>
                        <a14:foregroundMark x1="90500" y1="80333" x2="90500" y2="80333"/>
                        <a14:foregroundMark x1="92667" y1="78833" x2="92667" y2="78833"/>
                        <a14:foregroundMark x1="93333" y1="74667" x2="93333" y2="74667"/>
                        <a14:foregroundMark x1="86500" y1="82333" x2="86500" y2="82333"/>
                        <a14:foregroundMark x1="77000" y1="86167" x2="77000" y2="86167"/>
                        <a14:foregroundMark x1="77833" y1="88333" x2="77833" y2="88333"/>
                        <a14:foregroundMark x1="82167" y1="89333" x2="82167" y2="89333"/>
                        <a14:foregroundMark x1="84167" y1="90167" x2="84167" y2="90167"/>
                        <a14:foregroundMark x1="88838" y1="70709" x2="93622" y2="71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00" t="66714" r="4632" b="2510"/>
          <a:stretch/>
        </p:blipFill>
        <p:spPr>
          <a:xfrm>
            <a:off x="4270978" y="2713459"/>
            <a:ext cx="468322" cy="599502"/>
          </a:xfrm>
          <a:prstGeom prst="rect">
            <a:avLst/>
          </a:prstGeom>
        </p:spPr>
      </p:pic>
      <p:pic>
        <p:nvPicPr>
          <p:cNvPr id="3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Photocopy/>
                    </a14:imgEffect>
                    <a14:imgEffect>
                      <a14:brightnessContrast bright="17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978" y="3562634"/>
            <a:ext cx="542578" cy="5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707679" y="1859793"/>
            <a:ext cx="3232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Бесплатный проезд </a:t>
            </a:r>
            <a:b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ж/д транспортом</a:t>
            </a:r>
            <a:endParaRPr lang="ru-RU" sz="1600" dirty="0">
              <a:ea typeface="Verdan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artisticPhotocopy/>
                    </a14:imgEffect>
                    <a14:imgEffect>
                      <a14:saturation sat="145000"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583" y="1867030"/>
            <a:ext cx="577538" cy="57753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707679" y="3534436"/>
            <a:ext cx="3075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Выплаты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при уходе в декрет </a:t>
            </a:r>
            <a:b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и рождении детей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057653" y="1752857"/>
            <a:ext cx="2905747" cy="1382713"/>
          </a:xfrm>
          <a:prstGeom prst="rect">
            <a:avLst/>
          </a:prstGeom>
          <a:noFill/>
          <a:ln w="127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pic>
        <p:nvPicPr>
          <p:cNvPr id="94238" name="Picture 30" descr="Картинки по запросу &quot;salary icon png -iconfinder&quot;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18" y="1797037"/>
            <a:ext cx="516548" cy="5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42" name="Picture 34" descr="https://static.thenounproject.com/png/2639336-200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32" y="4473880"/>
            <a:ext cx="537321" cy="5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44" name="Picture 36" descr="https://static.thenounproject.com/png/2344370-200.pn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32" y="2770195"/>
            <a:ext cx="537321" cy="5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46" name="Picture 38" descr="https://static.thenounproject.com/png/2859519-200.pn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04" y="3533312"/>
            <a:ext cx="618577" cy="6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008290" y="1829130"/>
            <a:ext cx="2935622" cy="4237640"/>
          </a:xfrm>
          <a:prstGeom prst="rect">
            <a:avLst/>
          </a:prstGeom>
          <a:noFill/>
          <a:ln w="127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Полное соблюдение </a:t>
            </a: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т</a:t>
            </a:r>
            <a:r>
              <a:rPr lang="ru-RU" sz="16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рудового законодательства</a:t>
            </a:r>
            <a:endParaRPr lang="ru-RU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ru-RU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Премии </a:t>
            </a:r>
            <a:b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и надбавки</a:t>
            </a:r>
          </a:p>
          <a:p>
            <a:pPr>
              <a:spcBef>
                <a:spcPts val="600"/>
              </a:spcBef>
            </a:pPr>
            <a:endParaRPr lang="ru-RU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Доплаты за работу ночью, </a:t>
            </a:r>
            <a:b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в выходные и праздники </a:t>
            </a:r>
          </a:p>
          <a:p>
            <a:pPr>
              <a:spcBef>
                <a:spcPts val="600"/>
              </a:spcBef>
            </a:pPr>
            <a:endParaRPr lang="ru-RU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Заработная плата выплачивается </a:t>
            </a:r>
            <a:r>
              <a:rPr lang="ru-RU" sz="1600" b="1" dirty="0">
                <a:solidFill>
                  <a:srgbClr val="FF0000"/>
                </a:solidFill>
                <a:ea typeface="Verdana" panose="020B0604030504040204" pitchFamily="34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 раз в </a:t>
            </a: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месяц: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Аванс – до </a:t>
            </a:r>
            <a:r>
              <a:rPr lang="ru-RU" sz="1600" dirty="0" smtClean="0">
                <a:solidFill>
                  <a:srgbClr val="FF0000"/>
                </a:solidFill>
                <a:ea typeface="Verdana" panose="020B0604030504040204" pitchFamily="34" charset="0"/>
              </a:rPr>
              <a:t>28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числа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Зарплата </a:t>
            </a: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– до </a:t>
            </a:r>
            <a:r>
              <a:rPr lang="ru-RU" sz="1600" dirty="0" smtClean="0">
                <a:solidFill>
                  <a:srgbClr val="FF0000"/>
                </a:solidFill>
                <a:ea typeface="Verdana" panose="020B0604030504040204" pitchFamily="34" charset="0"/>
              </a:rPr>
              <a:t>13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числа следующего месяца</a:t>
            </a:r>
          </a:p>
          <a:p>
            <a:pPr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57653" y="1829129"/>
            <a:ext cx="2917571" cy="1382713"/>
          </a:xfrm>
          <a:prstGeom prst="rect">
            <a:avLst/>
          </a:prstGeom>
          <a:noFill/>
          <a:ln w="127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Бесплатное получение профессии </a:t>
            </a:r>
          </a:p>
          <a:p>
            <a:pPr>
              <a:spcBef>
                <a:spcPts val="600"/>
              </a:spcBef>
            </a:pPr>
            <a:endParaRPr lang="ru-RU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Программы целевой подготовки</a:t>
            </a:r>
          </a:p>
          <a:p>
            <a:pPr>
              <a:spcBef>
                <a:spcPts val="600"/>
              </a:spcBef>
            </a:pPr>
            <a:endParaRPr lang="ru-RU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Подготовка, переподготовка </a:t>
            </a:r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/>
            </a:r>
            <a:b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и повышение квалификации</a:t>
            </a:r>
          </a:p>
          <a:p>
            <a:pPr>
              <a:spcBef>
                <a:spcPts val="600"/>
              </a:spcBef>
            </a:pPr>
            <a:endParaRPr lang="ru-RU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Система дистанционного обучения</a:t>
            </a:r>
          </a:p>
          <a:p>
            <a:pPr>
              <a:spcBef>
                <a:spcPts val="600"/>
              </a:spcBef>
            </a:pPr>
            <a:endParaRPr lang="ru-RU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ea typeface="Verdana" panose="020B0604030504040204" pitchFamily="34" charset="0"/>
              </a:rPr>
              <a:t>Онлайн-лекции и тренинги </a:t>
            </a:r>
            <a:r>
              <a:rPr lang="ru-RU" sz="16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от внутренних экспертов</a:t>
            </a:r>
            <a:endParaRPr lang="ru-RU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pic>
        <p:nvPicPr>
          <p:cNvPr id="94249" name="Picture 41" descr="Картинки по запросу &quot;learning icon png -iconfinder thenounproject&quot;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7212" y="4488245"/>
            <a:ext cx="577205" cy="5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51" name="Picture 43" descr="Картинки по запросу &quot;learning icon png -iconfinder thenounproject&quot;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012" y="1863951"/>
            <a:ext cx="513605" cy="5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53" name="Picture 45" descr="Картинки по запросу &quot;learning icon png -iconfinder thenounproject&quot;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071" y="2693133"/>
            <a:ext cx="725486" cy="7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55" name="Picture 47" descr="Картинки по запросу &quot;learning icon png -iconfinder thenounproject&quot;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0944" y="3651938"/>
            <a:ext cx="569740" cy="5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57" name="Picture 49" descr="Картинки по запросу &quot;online learning icon png -iconfinder thenounproject&quot;"/>
          <p:cNvPicPr>
            <a:picLocks noChangeAspect="1" noChangeArrowheads="1"/>
          </p:cNvPicPr>
          <p:nvPr/>
        </p:nvPicPr>
        <p:blipFill>
          <a:blip r:embed="rId2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0126" y="5532853"/>
            <a:ext cx="651377" cy="6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777BF2AB-A173-47F4-847D-CB01F0569E48}"/>
              </a:ext>
            </a:extLst>
          </p:cNvPr>
          <p:cNvSpPr txBox="1">
            <a:spLocks/>
          </p:cNvSpPr>
          <p:nvPr/>
        </p:nvSpPr>
        <p:spPr>
          <a:xfrm>
            <a:off x="11727179" y="56953"/>
            <a:ext cx="464821" cy="255517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17A077DD-74FD-4B35-8109-38CFFD140F9F}" type="slidenum">
              <a: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8</a:t>
            </a:fld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26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-6096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1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7F95C6E4-CD12-4858-84EF-78D5D15C2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9045" name="Слайд think-cell" r:id="rId6" imgW="360" imgH="360" progId="">
              <p:embed/>
            </p:oleObj>
          </a:graphicData>
        </a:graphic>
      </p:graphicFrame>
      <p:sp>
        <p:nvSpPr>
          <p:cNvPr id="12" name="Прямоугольник 11" hidden="1">
            <a:extLst>
              <a:ext uri="{FF2B5EF4-FFF2-40B4-BE49-F238E27FC236}">
                <a16:creationId xmlns:a16="http://schemas.microsoft.com/office/drawing/2014/main" xmlns="" id="{2E8E2A0B-CCA5-4998-8663-A612FFE836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Calibri"/>
              <a:sym typeface="Calibri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9C23680-E4C4-4AE9-BD3F-EEAE1386B310}"/>
              </a:ext>
            </a:extLst>
          </p:cNvPr>
          <p:cNvCxnSpPr/>
          <p:nvPr/>
        </p:nvCxnSpPr>
        <p:spPr>
          <a:xfrm>
            <a:off x="0" y="874643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617ACEF-4B05-41D6-8B14-CBB927F4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9" t="11090" r="16552" b="32537"/>
          <a:stretch/>
        </p:blipFill>
        <p:spPr>
          <a:xfrm>
            <a:off x="207932" y="552450"/>
            <a:ext cx="758855" cy="590550"/>
          </a:xfr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A87FFA6-A0DB-4A27-97D3-D24F379A3369}"/>
              </a:ext>
            </a:extLst>
          </p:cNvPr>
          <p:cNvSpPr txBox="1">
            <a:spLocks/>
          </p:cNvSpPr>
          <p:nvPr/>
        </p:nvSpPr>
        <p:spPr>
          <a:xfrm>
            <a:off x="966787" y="2"/>
            <a:ext cx="10996613" cy="874642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молодежью. Советы молодежи в филиале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Заголовок 1">
            <a:extLst>
              <a:ext uri="{FF2B5EF4-FFF2-40B4-BE49-F238E27FC236}">
                <a16:creationId xmlns:a16="http://schemas.microsoft.com/office/drawing/2014/main" xmlns="" id="{777BF2AB-A173-47F4-847D-CB01F0569E48}"/>
              </a:ext>
            </a:extLst>
          </p:cNvPr>
          <p:cNvSpPr txBox="1">
            <a:spLocks/>
          </p:cNvSpPr>
          <p:nvPr/>
        </p:nvSpPr>
        <p:spPr>
          <a:xfrm>
            <a:off x="11727179" y="56953"/>
            <a:ext cx="464821" cy="255517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17A077DD-74FD-4B35-8109-38CFFD140F9F}" type="slidenum">
              <a: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9</a:t>
            </a:fld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8" cstate="print"/>
          <a:srcRect l="8978" t="16889" r="83286" b="15333"/>
          <a:stretch/>
        </p:blipFill>
        <p:spPr>
          <a:xfrm>
            <a:off x="-1504665" y="-114300"/>
            <a:ext cx="1414843" cy="69723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5" name="2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30268" y="-827"/>
            <a:ext cx="609600" cy="609600"/>
          </a:xfrm>
          <a:prstGeom prst="rect">
            <a:avLst/>
          </a:prstGeom>
        </p:spPr>
      </p:pic>
      <p:sp>
        <p:nvSpPr>
          <p:cNvPr id="32" name="Блок-схема: ссылка на другую страницу 31">
            <a:extLst>
              <a:ext uri="{FF2B5EF4-FFF2-40B4-BE49-F238E27FC236}">
                <a16:creationId xmlns:a16="http://schemas.microsoft.com/office/drawing/2014/main" xmlns="" id="{B093E4E4-EB71-49E3-ADE8-380D112B8699}"/>
              </a:ext>
            </a:extLst>
          </p:cNvPr>
          <p:cNvSpPr/>
          <p:nvPr/>
        </p:nvSpPr>
        <p:spPr>
          <a:xfrm>
            <a:off x="8414240" y="1306120"/>
            <a:ext cx="3487615" cy="694167"/>
          </a:xfrm>
          <a:prstGeom prst="flowChartOffpageConnector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Проекты совета молодежи </a:t>
            </a:r>
            <a:br>
              <a:rPr lang="ru-RU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a typeface="Verdana" panose="020B0604030504040204" pitchFamily="34" charset="0"/>
              </a:rPr>
              <a:t>С-ЗАП </a:t>
            </a:r>
            <a:r>
              <a:rPr lang="ru-RU" sz="20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филиала </a:t>
            </a:r>
            <a:r>
              <a:rPr lang="ru-R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АО «ФПК»</a:t>
            </a:r>
            <a:endParaRPr lang="ru-RU" sz="2000" b="1" dirty="0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5B32E5D-199B-410A-9974-F5971BDC8038}"/>
              </a:ext>
            </a:extLst>
          </p:cNvPr>
          <p:cNvSpPr/>
          <p:nvPr/>
        </p:nvSpPr>
        <p:spPr>
          <a:xfrm>
            <a:off x="367240" y="1306120"/>
            <a:ext cx="3811987" cy="5299624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+mj-lt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2B7D94E-A58A-4576-BF38-15C773E697E2}"/>
              </a:ext>
            </a:extLst>
          </p:cNvPr>
          <p:cNvSpPr/>
          <p:nvPr/>
        </p:nvSpPr>
        <p:spPr>
          <a:xfrm>
            <a:off x="8414240" y="1306120"/>
            <a:ext cx="3487615" cy="5299624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+mj-lt"/>
            </a:endParaRPr>
          </a:p>
        </p:txBody>
      </p:sp>
      <p:sp>
        <p:nvSpPr>
          <p:cNvPr id="35" name="Блок-схема: ссылка на другую страницу 34">
            <a:extLst>
              <a:ext uri="{FF2B5EF4-FFF2-40B4-BE49-F238E27FC236}">
                <a16:creationId xmlns:a16="http://schemas.microsoft.com/office/drawing/2014/main" xmlns="" id="{4DBC0609-5082-4F87-ADA3-0AB6B2BAF015}"/>
              </a:ext>
            </a:extLst>
          </p:cNvPr>
          <p:cNvSpPr/>
          <p:nvPr/>
        </p:nvSpPr>
        <p:spPr>
          <a:xfrm>
            <a:off x="367238" y="1307146"/>
            <a:ext cx="3811989" cy="693141"/>
          </a:xfrm>
          <a:prstGeom prst="flowChartOffpageConnector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Совет молодежи 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ЛВЧД-Москва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филиала АО «ФПК»</a:t>
            </a:r>
            <a:endParaRPr lang="ru-RU" sz="2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B9A33F17-7F81-4BD1-91D5-8E19186A05D3}"/>
              </a:ext>
            </a:extLst>
          </p:cNvPr>
          <p:cNvSpPr/>
          <p:nvPr/>
        </p:nvSpPr>
        <p:spPr>
          <a:xfrm>
            <a:off x="413921" y="2045347"/>
            <a:ext cx="3791589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dirty="0" smtClean="0">
                <a:ea typeface="Verdana" panose="020B0604030504040204" pitchFamily="34" charset="0"/>
              </a:rPr>
              <a:t>Председатель совета молодежи Пассажирского вагонного депо Москва Северо-Западного филиала</a:t>
            </a:r>
            <a:br>
              <a:rPr lang="ru-RU" sz="1200" dirty="0" smtClean="0">
                <a:ea typeface="Verdana" panose="020B0604030504040204" pitchFamily="34" charset="0"/>
              </a:rPr>
            </a:br>
            <a:r>
              <a:rPr lang="ru-RU" sz="1200" dirty="0" smtClean="0">
                <a:ea typeface="Verdana" panose="020B0604030504040204" pitchFamily="34" charset="0"/>
              </a:rPr>
              <a:t>АО «ФПК»:</a:t>
            </a:r>
          </a:p>
          <a:p>
            <a:r>
              <a:rPr lang="ru-RU" sz="1200" dirty="0" err="1" smtClean="0">
                <a:ea typeface="Verdana" panose="020B0604030504040204" pitchFamily="34" charset="0"/>
              </a:rPr>
              <a:t>Потороча</a:t>
            </a:r>
            <a:r>
              <a:rPr lang="ru-RU" sz="1200" dirty="0" smtClean="0">
                <a:ea typeface="Verdana" panose="020B0604030504040204" pitchFamily="34" charset="0"/>
              </a:rPr>
              <a:t> Алексей Викторович, 8(977)302-12-30</a:t>
            </a:r>
          </a:p>
          <a:p>
            <a:endParaRPr lang="ru-RU" sz="1200" dirty="0">
              <a:ea typeface="Verdana" panose="020B0604030504040204" pitchFamily="34" charset="0"/>
            </a:endParaRPr>
          </a:p>
          <a:p>
            <a:endParaRPr lang="ru-RU" sz="1200" dirty="0">
              <a:ea typeface="Verdana" panose="020B0604030504040204" pitchFamily="34" charset="0"/>
            </a:endParaRPr>
          </a:p>
        </p:txBody>
      </p:sp>
      <p:sp>
        <p:nvSpPr>
          <p:cNvPr id="39" name="Блок-схема: ссылка на другую страницу 38">
            <a:extLst>
              <a:ext uri="{FF2B5EF4-FFF2-40B4-BE49-F238E27FC236}">
                <a16:creationId xmlns:a16="http://schemas.microsoft.com/office/drawing/2014/main" xmlns="" id="{B093E4E4-EB71-49E3-ADE8-380D112B8699}"/>
              </a:ext>
            </a:extLst>
          </p:cNvPr>
          <p:cNvSpPr/>
          <p:nvPr/>
        </p:nvSpPr>
        <p:spPr>
          <a:xfrm>
            <a:off x="4513384" y="1306120"/>
            <a:ext cx="3487615" cy="694167"/>
          </a:xfrm>
          <a:prstGeom prst="flowChartOffpageConnector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Что может делать совет молодежи</a:t>
            </a:r>
            <a:endParaRPr lang="ru-RU" sz="2000" b="1" dirty="0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2B7D94E-A58A-4576-BF38-15C773E697E2}"/>
              </a:ext>
            </a:extLst>
          </p:cNvPr>
          <p:cNvSpPr/>
          <p:nvPr/>
        </p:nvSpPr>
        <p:spPr>
          <a:xfrm>
            <a:off x="4513384" y="1306120"/>
            <a:ext cx="3487615" cy="5299624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4CEF364-ACD6-4734-BD89-D6B2C4FFA840}"/>
              </a:ext>
            </a:extLst>
          </p:cNvPr>
          <p:cNvSpPr txBox="1"/>
          <p:nvPr/>
        </p:nvSpPr>
        <p:spPr>
          <a:xfrm>
            <a:off x="4636289" y="2317244"/>
            <a:ext cx="235324" cy="2676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C1A4F5-A279-4B1E-99BA-01506FB10552}"/>
              </a:ext>
            </a:extLst>
          </p:cNvPr>
          <p:cNvSpPr txBox="1"/>
          <p:nvPr/>
        </p:nvSpPr>
        <p:spPr>
          <a:xfrm>
            <a:off x="4636289" y="2886362"/>
            <a:ext cx="235324" cy="2676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A12BD58-672E-4ED3-8F37-460092882A7D}"/>
              </a:ext>
            </a:extLst>
          </p:cNvPr>
          <p:cNvSpPr txBox="1"/>
          <p:nvPr/>
        </p:nvSpPr>
        <p:spPr>
          <a:xfrm>
            <a:off x="4636289" y="3420197"/>
            <a:ext cx="235324" cy="2676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/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E71F050-0F32-4C7C-A936-93AD74206FD7}"/>
              </a:ext>
            </a:extLst>
          </p:cNvPr>
          <p:cNvSpPr txBox="1"/>
          <p:nvPr/>
        </p:nvSpPr>
        <p:spPr>
          <a:xfrm>
            <a:off x="4639784" y="4133702"/>
            <a:ext cx="235324" cy="2676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45EF0F-A124-4D76-8400-37D272AD15C3}"/>
              </a:ext>
            </a:extLst>
          </p:cNvPr>
          <p:cNvSpPr txBox="1"/>
          <p:nvPr/>
        </p:nvSpPr>
        <p:spPr>
          <a:xfrm>
            <a:off x="4636289" y="4816500"/>
            <a:ext cx="235324" cy="2676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/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D9B9029-5344-4EC0-A832-AE150816F193}"/>
              </a:ext>
            </a:extLst>
          </p:cNvPr>
          <p:cNvSpPr txBox="1"/>
          <p:nvPr/>
        </p:nvSpPr>
        <p:spPr>
          <a:xfrm>
            <a:off x="4909654" y="2293263"/>
            <a:ext cx="29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1A1A"/>
              </a:buClr>
            </a:pPr>
            <a:r>
              <a:rPr lang="ru-RU" sz="1200" dirty="0">
                <a:latin typeface="+mj-lt"/>
              </a:rPr>
              <a:t>Адаптация и закрепление молодежи компании</a:t>
            </a:r>
            <a:endParaRPr lang="en-US" sz="1200" dirty="0"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2B33F16-6589-4243-85AE-654E598F4F44}"/>
              </a:ext>
            </a:extLst>
          </p:cNvPr>
          <p:cNvSpPr txBox="1"/>
          <p:nvPr/>
        </p:nvSpPr>
        <p:spPr>
          <a:xfrm>
            <a:off x="4909654" y="2789357"/>
            <a:ext cx="29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1A1A"/>
              </a:buClr>
            </a:pPr>
            <a:r>
              <a:rPr lang="ru-RU" sz="1200" dirty="0">
                <a:latin typeface="+mj-lt"/>
              </a:rPr>
              <a:t>Вовлечение в решение стратегических задач и инновации</a:t>
            </a:r>
            <a:endParaRPr lang="en-US" sz="1200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4C37608-452D-465F-A10D-BE6F778BD6B5}"/>
              </a:ext>
            </a:extLst>
          </p:cNvPr>
          <p:cNvSpPr txBox="1"/>
          <p:nvPr/>
        </p:nvSpPr>
        <p:spPr>
          <a:xfrm>
            <a:off x="4909654" y="3404160"/>
            <a:ext cx="29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1A1A"/>
              </a:buClr>
            </a:pPr>
            <a:r>
              <a:rPr lang="ru-RU" sz="1200">
                <a:latin typeface="+mj-lt"/>
              </a:rPr>
              <a:t>Постоянное и непрерывное развитие молодежи</a:t>
            </a:r>
            <a:endParaRPr lang="en-US" sz="1200"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A009241-6D7B-49C6-A171-2B3A0BF6FBB0}"/>
              </a:ext>
            </a:extLst>
          </p:cNvPr>
          <p:cNvSpPr txBox="1"/>
          <p:nvPr/>
        </p:nvSpPr>
        <p:spPr>
          <a:xfrm>
            <a:off x="4909654" y="4044591"/>
            <a:ext cx="29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1A1A"/>
              </a:buClr>
            </a:pPr>
            <a:r>
              <a:rPr lang="ru-RU" sz="1200">
                <a:latin typeface="+mj-lt"/>
              </a:rPr>
              <a:t>Духовно-нравственное патриотическое воспитание молодежи</a:t>
            </a:r>
            <a:endParaRPr lang="en-US" sz="1200"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670BA51-7E48-4E01-83C4-D7733747C101}"/>
              </a:ext>
            </a:extLst>
          </p:cNvPr>
          <p:cNvSpPr txBox="1"/>
          <p:nvPr/>
        </p:nvSpPr>
        <p:spPr>
          <a:xfrm>
            <a:off x="4909654" y="4715850"/>
            <a:ext cx="2906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1A1A"/>
              </a:buClr>
            </a:pPr>
            <a:r>
              <a:rPr lang="ru-RU" sz="1200">
                <a:latin typeface="+mj-lt"/>
              </a:rPr>
              <a:t>Развитие международного молодежного сотрудничества, а также развитие сотрудничества с СМ РЖД</a:t>
            </a:r>
            <a:endParaRPr lang="en-US" sz="120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5A8BC2F-D3C3-44E9-ADDA-416F63936671}"/>
              </a:ext>
            </a:extLst>
          </p:cNvPr>
          <p:cNvSpPr txBox="1"/>
          <p:nvPr/>
        </p:nvSpPr>
        <p:spPr>
          <a:xfrm>
            <a:off x="4909653" y="5500742"/>
            <a:ext cx="2906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1A1A"/>
              </a:buClr>
            </a:pPr>
            <a:r>
              <a:rPr lang="ru-RU" sz="1200">
                <a:latin typeface="+mj-lt"/>
              </a:rPr>
              <a:t>Повышение вовлеченности молодежи</a:t>
            </a:r>
            <a:endParaRPr lang="en-US" sz="1200"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5BE6884-B093-4740-A545-FCC4F80C1A1E}"/>
              </a:ext>
            </a:extLst>
          </p:cNvPr>
          <p:cNvSpPr txBox="1"/>
          <p:nvPr/>
        </p:nvSpPr>
        <p:spPr>
          <a:xfrm>
            <a:off x="4639784" y="5506693"/>
            <a:ext cx="235324" cy="2676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/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D9B9029-5344-4EC0-A832-AE150816F193}"/>
              </a:ext>
            </a:extLst>
          </p:cNvPr>
          <p:cNvSpPr txBox="1"/>
          <p:nvPr/>
        </p:nvSpPr>
        <p:spPr>
          <a:xfrm>
            <a:off x="9052880" y="2220237"/>
            <a:ext cx="29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1A1A"/>
              </a:buClr>
            </a:pPr>
            <a:r>
              <a:rPr lang="ru-RU" sz="1200" dirty="0" smtClean="0">
                <a:latin typeface="+mj-lt"/>
              </a:rPr>
              <a:t>Участие в волонтерском отряде помощи Октябрьской железной дороги </a:t>
            </a:r>
            <a:endParaRPr lang="en-US" sz="1200" dirty="0"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CEF364-ACD6-4734-BD89-D6B2C4FFA840}"/>
              </a:ext>
            </a:extLst>
          </p:cNvPr>
          <p:cNvSpPr txBox="1"/>
          <p:nvPr/>
        </p:nvSpPr>
        <p:spPr>
          <a:xfrm>
            <a:off x="8727128" y="2290939"/>
            <a:ext cx="235324" cy="2676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4C1A4F5-A279-4B1E-99BA-01506FB10552}"/>
              </a:ext>
            </a:extLst>
          </p:cNvPr>
          <p:cNvSpPr txBox="1"/>
          <p:nvPr/>
        </p:nvSpPr>
        <p:spPr>
          <a:xfrm>
            <a:off x="8727128" y="2886361"/>
            <a:ext cx="235324" cy="2676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D9B9029-5344-4EC0-A832-AE150816F193}"/>
              </a:ext>
            </a:extLst>
          </p:cNvPr>
          <p:cNvSpPr txBox="1"/>
          <p:nvPr/>
        </p:nvSpPr>
        <p:spPr>
          <a:xfrm>
            <a:off x="9052880" y="2789357"/>
            <a:ext cx="2906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1A1A"/>
              </a:buClr>
            </a:pPr>
            <a:r>
              <a:rPr lang="ru-RU" sz="1200" dirty="0" smtClean="0">
                <a:latin typeface="+mj-lt"/>
              </a:rPr>
              <a:t>Участие в </a:t>
            </a:r>
            <a:r>
              <a:rPr lang="en-US" sz="1200" dirty="0" smtClean="0">
                <a:latin typeface="+mj-lt"/>
              </a:rPr>
              <a:t>II </a:t>
            </a:r>
            <a:r>
              <a:rPr lang="ru-RU" sz="1200" dirty="0" smtClean="0">
                <a:latin typeface="+mj-lt"/>
              </a:rPr>
              <a:t>этапе конкурса Деловая женщина, интеллектуальная викторина «Что? Где? Когда?»</a:t>
            </a:r>
            <a:endParaRPr lang="en-US" sz="1200" dirty="0"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A12BD58-672E-4ED3-8F37-460092882A7D}"/>
              </a:ext>
            </a:extLst>
          </p:cNvPr>
          <p:cNvSpPr txBox="1"/>
          <p:nvPr/>
        </p:nvSpPr>
        <p:spPr>
          <a:xfrm>
            <a:off x="8727128" y="3580223"/>
            <a:ext cx="235324" cy="2676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D9B9029-5344-4EC0-A832-AE150816F193}"/>
              </a:ext>
            </a:extLst>
          </p:cNvPr>
          <p:cNvSpPr txBox="1"/>
          <p:nvPr/>
        </p:nvSpPr>
        <p:spPr>
          <a:xfrm>
            <a:off x="9052880" y="3580223"/>
            <a:ext cx="2906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1A1A"/>
              </a:buClr>
            </a:pPr>
            <a:r>
              <a:rPr lang="ru-RU" sz="1200" dirty="0" smtClean="0">
                <a:latin typeface="+mj-lt"/>
              </a:rPr>
              <a:t>Участие в конкурсе АО «ФПК» </a:t>
            </a:r>
            <a:r>
              <a:rPr lang="en-US" sz="1200" dirty="0" smtClean="0">
                <a:latin typeface="+mj-lt"/>
              </a:rPr>
              <a:t>#</a:t>
            </a:r>
            <a:r>
              <a:rPr lang="ru-RU" sz="1200" dirty="0" smtClean="0">
                <a:latin typeface="+mj-lt"/>
              </a:rPr>
              <a:t>УтросФПК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03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4&quot;&gt;&lt;elem m_fUsage=&quot;4.96632789999999957331E+00&quot;&gt;&lt;m_msothmcolidx val=&quot;0&quot;/&gt;&lt;m_rgb r=&quot;FF&quot; g=&quot;99&quot; b=&quot;99&quot;/&gt;&lt;m_nBrightness endver=&quot;26206&quot; val=&quot;0&quot;/&gt;&lt;/elem&gt;&lt;elem m_fUsage=&quot;1.89836270877490576048E+00&quot;&gt;&lt;m_msothmcolidx val=&quot;0&quot;/&gt;&lt;m_rgb r=&quot;FF&quot; g=&quot;00&quot; b=&quot;00&quot;/&gt;&lt;m_nBrightness endver=&quot;26206&quot; val=&quot;0&quot;/&gt;&lt;/elem&gt;&lt;elem m_fUsage=&quot;8.47791055075184485368E-01&quot;&gt;&lt;m_msothmcolidx val=&quot;0&quot;/&gt;&lt;m_rgb r=&quot;E5&quot; g=&quot;2A&quot; b=&quot;37&quot;/&gt;&lt;m_nBrightness endver=&quot;26206&quot; val=&quot;0&quot;/&gt;&lt;/elem&gt;&lt;elem m_fUsage=&quot;8.17887699000000023553E-01&quot;&gt;&lt;m_msothmcolidx val=&quot;0&quot;/&gt;&lt;m_rgb r=&quot;FF&quot; g=&quot;CC&quot; b=&quot;CC&quot;/&gt;&lt;m_nBrightness endver=&quot;26206&quot; val=&quot;0&quot;/&gt;&lt;/elem&gt;&lt;elem m_fUsage=&quot;6.34281050312871519381E-01&quot;&gt;&lt;m_msothmcolidx val=&quot;0&quot;/&gt;&lt;m_rgb r=&quot;00&quot; g=&quot;B0&quot; b=&quot;50&quot;/&gt;&lt;m_nBrightness endver=&quot;26206&quot; val=&quot;0&quot;/&gt;&lt;/elem&gt;&lt;elem m_fUsage=&quot;3.29280435727947462521E-01&quot;&gt;&lt;m_msothmcolidx val=&quot;0&quot;/&gt;&lt;m_rgb r=&quot;00&quot; g=&quot;B0&quot; b=&quot;F0&quot;/&gt;&lt;m_nBrightness endver=&quot;26206&quot; val=&quot;0&quot;/&gt;&lt;/elem&gt;&lt;elem m_fUsage=&quot;2.77454554443574641365E-01&quot;&gt;&lt;m_msothmcolidx val=&quot;0&quot;/&gt;&lt;m_rgb r=&quot;00&quot; g=&quot;00&quot; b=&quot;80&quot;/&gt;&lt;m_nBrightness endver=&quot;26206&quot; val=&quot;0&quot;/&gt;&lt;/elem&gt;&lt;elem m_fUsage=&quot;1.21576654590569363523E-01&quot;&gt;&lt;m_msothmcolidx val=&quot;0&quot;/&gt;&lt;m_rgb r=&quot;00&quot; g=&quot;70&quot; b=&quot;C0&quot;/&gt;&lt;m_nBrightness endver=&quot;26206&quot; val=&quot;0&quot;/&gt;&lt;/elem&gt;&lt;elem m_fUsage=&quot;6.34727625870245143469E-02&quot;&gt;&lt;m_msothmcolidx val=&quot;0&quot;/&gt;&lt;m_rgb r=&quot;57&quot; g=&quot;CB&quot; b=&quot;43&quot;/&gt;&lt;m_nBrightness endver=&quot;26206&quot; val=&quot;0&quot;/&gt;&lt;/elem&gt;&lt;elem m_fUsage=&quot;2.91986166332135338441E-02&quot;&gt;&lt;m_msothmcolidx val=&quot;0&quot;/&gt;&lt;m_rgb r=&quot;BC&quot; g=&quot;DE&quot; b=&quot;C2&quot;/&gt;&lt;m_nBrightness endver=&quot;26206&quot; val=&quot;0&quot;/&gt;&lt;/elem&gt;&lt;elem m_fUsage=&quot;8.98506854250126670014E-03&quot;&gt;&lt;m_msothmcolidx val=&quot;0&quot;/&gt;&lt;m_rgb r=&quot;F4&quot; g=&quot;AA&quot; b=&quot;AF&quot;/&gt;&lt;m_nBrightness endver=&quot;26206&quot; val=&quot;0&quot;/&gt;&lt;/elem&gt;&lt;elem m_fUsage=&quot;1.52917798927638569004E-03&quot;&gt;&lt;m_msothmcolidx val=&quot;0&quot;/&gt;&lt;m_rgb r=&quot;E0&quot; g=&quot;73&quot; b=&quot;67&quot;/&gt;&lt;m_nBrightness endver=&quot;26206&quot; val=&quot;0&quot;/&gt;&lt;/elem&gt;&lt;elem m_fUsage=&quot;1.48608320393494208918E-03&quot;&gt;&lt;m_msothmcolidx val=&quot;0&quot;/&gt;&lt;m_rgb r=&quot;EF&quot; g=&quot;7C&quot; b=&quot;85&quot;/&gt;&lt;m_nBrightness endver=&quot;26206&quot; val=&quot;0&quot;/&gt;&lt;/elem&gt;&lt;elem m_fUsage=&quot;7.73554010145429500264E-04&quot;&gt;&lt;m_msothmcolidx val=&quot;0&quot;/&gt;&lt;m_rgb r=&quot;EE&quot; g=&quot;34&quot; b=&quot;24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aHGNHdsOChJKnL9U8o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vNROE_QBqX86h58kNk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vNROE_QBqX86h58kNk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vNROE_QBqX86h58kNk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vNROE_QBqX86h58kNkig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95959"/>
      </a:hlink>
      <a:folHlink>
        <a:srgbClr val="954F72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25084</TotalTime>
  <Words>1416</Words>
  <Application>Microsoft Office PowerPoint</Application>
  <PresentationFormat>Произвольный</PresentationFormat>
  <Paragraphs>233</Paragraphs>
  <Slides>16</Slides>
  <Notes>13</Notes>
  <HiddenSlides>0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Слайд think-cell</vt:lpstr>
      <vt:lpstr>Слайд 1</vt:lpstr>
      <vt:lpstr>Миссия АО «ФПК»</vt:lpstr>
      <vt:lpstr>Слайд 3</vt:lpstr>
      <vt:lpstr>Слайд 4</vt:lpstr>
      <vt:lpstr>Слайд 5</vt:lpstr>
      <vt:lpstr>Прием на работу</vt:lpstr>
      <vt:lpstr>Право бесплатного проезда</vt:lpstr>
      <vt:lpstr>Слайд 8</vt:lpstr>
      <vt:lpstr>Слайд 9</vt:lpstr>
      <vt:lpstr>Слайд 10</vt:lpstr>
      <vt:lpstr>Слайд 11</vt:lpstr>
      <vt:lpstr>Основные требования к работе проводника пассажирского вагона</vt:lpstr>
      <vt:lpstr>Основные требования к работе  проводника пассажирского вагона </vt:lpstr>
      <vt:lpstr>Режим труда и отдыха</vt:lpstr>
      <vt:lpstr>Учет рабочего времени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АО «ФПК» до 2030 г.   Иванов П.В.</dc:title>
  <dc:creator>Жонибек Ортиков</dc:creator>
  <cp:lastModifiedBy>Vchd1_ZolotovaEN</cp:lastModifiedBy>
  <cp:revision>1499</cp:revision>
  <cp:lastPrinted>2020-10-27T08:48:25Z</cp:lastPrinted>
  <dcterms:created xsi:type="dcterms:W3CDTF">2018-10-01T01:13:31Z</dcterms:created>
  <dcterms:modified xsi:type="dcterms:W3CDTF">2022-12-06T10:35:14Z</dcterms:modified>
</cp:coreProperties>
</file>