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84" r:id="rId3"/>
    <p:sldId id="347" r:id="rId4"/>
    <p:sldId id="341" r:id="rId5"/>
    <p:sldId id="342" r:id="rId6"/>
    <p:sldId id="332" r:id="rId7"/>
    <p:sldId id="333" r:id="rId8"/>
    <p:sldId id="335" r:id="rId9"/>
    <p:sldId id="336" r:id="rId10"/>
    <p:sldId id="337" r:id="rId11"/>
    <p:sldId id="283" r:id="rId12"/>
    <p:sldId id="316" r:id="rId1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>
        <p:scale>
          <a:sx n="80" d="100"/>
          <a:sy n="80" d="100"/>
        </p:scale>
        <p:origin x="-1752" y="-87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6E9B12AE-7000-477D-A8EE-3AA1C401239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76EEC7B6-5BA6-45ED-9A50-28E5B93845F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FC4A2383-EF71-4F94-86FA-E68F38DBF2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6AF056-0CF0-438A-9E74-F05293962A0C}" type="datetimeFigureOut">
              <a:rPr lang="ru-RU" smtClean="0"/>
              <a:pPr/>
              <a:t>11.12.2024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20453FF7-0751-4A81-A591-3B885A1F30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28228073-85D0-46B3-9B0C-5D24360A15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F7AD2F-02F2-4DA5-8219-D4629DCEB148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4CCFB706-9B9F-4680-927D-49E592CAA7C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9535617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840329E2-57E5-465F-81FE-113F9842EC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xmlns="" id="{8B9802C6-E930-478A-9210-0EB3D33977E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58171282-0414-4403-9279-AADA9FA4AC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6AF056-0CF0-438A-9E74-F05293962A0C}" type="datetimeFigureOut">
              <a:rPr lang="ru-RU" smtClean="0"/>
              <a:pPr/>
              <a:t>11.12.2024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FEC54AB0-73A5-4DC5-B4E4-04529498F8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70A8B4F7-2E8B-4462-88CB-DFBC45B1E6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F7AD2F-02F2-4DA5-8219-D4629DCEB14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6315587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xmlns="" id="{694DC2DD-D173-473E-BBE6-14F8D758529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xmlns="" id="{EF4055B1-90AD-4867-AF4C-DEC524347CE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B8D7A050-A343-4B19-B5B6-32D0A4812A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6AF056-0CF0-438A-9E74-F05293962A0C}" type="datetimeFigureOut">
              <a:rPr lang="ru-RU" smtClean="0"/>
              <a:pPr/>
              <a:t>11.12.2024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7300F0BE-A45E-4FB9-835D-39BA912B01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C72D1A11-1971-4C6C-96DB-F514565BEB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F7AD2F-02F2-4DA5-8219-D4629DCEB14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3776258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252F509A-58BA-4342-97E8-D1583460F4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3454415E-949D-4ECD-B5DF-243A9AC9895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1B359E9A-50C4-4E72-A358-C41B4F7D46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6AF056-0CF0-438A-9E74-F05293962A0C}" type="datetimeFigureOut">
              <a:rPr lang="ru-RU" smtClean="0"/>
              <a:pPr/>
              <a:t>11.12.2024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298A26A0-F4C6-4B6E-8BFF-3C1A6905B8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E385B755-85AB-4AE8-851A-A4836ED1E6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F7AD2F-02F2-4DA5-8219-D4629DCEB14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7650602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83892B09-03CB-4D9F-915E-EC61CB6B77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871BA5CE-13E4-436E-8C70-3A19084F5D8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6190ED91-C401-4EAF-AB98-6BEC3A6DF1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6AF056-0CF0-438A-9E74-F05293962A0C}" type="datetimeFigureOut">
              <a:rPr lang="ru-RU" smtClean="0"/>
              <a:pPr/>
              <a:t>11.12.2024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616C754B-3C16-4F86-A66B-0AF9005C71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3009A78D-9FEB-4300-9491-C332852420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F7AD2F-02F2-4DA5-8219-D4629DCEB14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6908183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961AA359-14E7-4512-A4CE-8D765B7467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5A6C8547-32FF-4AAF-A37A-B8E073AF670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BFBA374D-4752-466A-8496-EAFBF62325D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68E33B2C-87A6-44EF-853D-0770B44CBB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6AF056-0CF0-438A-9E74-F05293962A0C}" type="datetimeFigureOut">
              <a:rPr lang="ru-RU" smtClean="0"/>
              <a:pPr/>
              <a:t>11.12.2024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F9BEAD77-1DDE-4EB9-A6DC-BCA84A1D6F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0219EDF0-9120-45EB-8ED6-9A75D36AC7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F7AD2F-02F2-4DA5-8219-D4629DCEB14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9787021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93DEE5F9-9555-4082-BFF4-41EBDEC497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18534190-5FF9-4C89-B885-406F7D7CCFC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74BA749D-A26D-4045-9387-9F9A3DE9531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xmlns="" id="{CF296C4F-0E0E-40CC-8F93-5BD02C72403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xmlns="" id="{DC701A39-B16E-46B5-A3B6-354F8CCFD5E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xmlns="" id="{23F35F66-29B5-4851-8339-7B406052ED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6AF056-0CF0-438A-9E74-F05293962A0C}" type="datetimeFigureOut">
              <a:rPr lang="ru-RU" smtClean="0"/>
              <a:pPr/>
              <a:t>11.12.2024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xmlns="" id="{841574F3-1437-4004-B96F-EFB0A1F7A5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xmlns="" id="{ADBDC8EB-4D33-42AC-A3F0-3430591BCD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F7AD2F-02F2-4DA5-8219-D4629DCEB14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8600120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9293CA7D-E3CA-49F5-A82D-5F0050B34B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xmlns="" id="{409C63AA-8077-4659-B376-FF6A906A6A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6AF056-0CF0-438A-9E74-F05293962A0C}" type="datetimeFigureOut">
              <a:rPr lang="ru-RU" smtClean="0"/>
              <a:pPr/>
              <a:t>11.12.2024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xmlns="" id="{0AF879F3-4CE0-48FD-B714-99F14A5DF0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xmlns="" id="{C0E4F737-5761-45C9-B449-E8F896E18B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F7AD2F-02F2-4DA5-8219-D4629DCEB14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3769064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xmlns="" id="{731E306E-F45A-48DB-AE0E-AE72C8EAB6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6AF056-0CF0-438A-9E74-F05293962A0C}" type="datetimeFigureOut">
              <a:rPr lang="ru-RU" smtClean="0"/>
              <a:pPr/>
              <a:t>11.12.2024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xmlns="" id="{24C9CED0-D4DF-40C5-AD93-7E21E95369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xmlns="" id="{75850637-37DE-41BA-A49D-CA650E733E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F7AD2F-02F2-4DA5-8219-D4629DCEB14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9925590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FF72FC2D-C570-4897-80BD-86F9089615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BF2632AB-3144-418A-A40E-9D7F680DD53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D0FAF30D-0E26-4B42-8956-5B871D84C73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68CFA3A0-BA0F-4734-93C1-ABF25A4564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6AF056-0CF0-438A-9E74-F05293962A0C}" type="datetimeFigureOut">
              <a:rPr lang="ru-RU" smtClean="0"/>
              <a:pPr/>
              <a:t>11.12.2024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247900FA-CBDC-4553-A7DE-F136EE072D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358BD46B-DA76-4099-90C3-47FAC2810E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F7AD2F-02F2-4DA5-8219-D4629DCEB14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2299704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7C625BB7-BE9D-4786-A186-A0BC5AC11D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xmlns="" id="{862B69A8-9639-40BF-B55A-E153AED8085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F6A3349D-BEBD-4E70-B2F3-905437688D7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5FA31BF5-76B5-4864-B133-F18314ADDC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6AF056-0CF0-438A-9E74-F05293962A0C}" type="datetimeFigureOut">
              <a:rPr lang="ru-RU" smtClean="0"/>
              <a:pPr/>
              <a:t>11.12.2024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743DDBBF-738C-480E-BBC2-70C28569B9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81D84061-0517-4DE2-AD50-AF6F913E7C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F7AD2F-02F2-4DA5-8219-D4629DCEB14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5003051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F99B5EDA-2202-461B-A37C-11ACA5FEE5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8ECF8F33-5F7E-4387-8046-C106E0C1DF6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C6446652-729C-4168-9AD3-D521DDEF2A7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6AF056-0CF0-438A-9E74-F05293962A0C}" type="datetimeFigureOut">
              <a:rPr lang="ru-RU" smtClean="0"/>
              <a:pPr/>
              <a:t>11.12.2024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490191AF-5222-43A8-B400-DBFF5B0EE66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4F36BC74-AC47-466C-B2D5-2E916212B03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F7AD2F-02F2-4DA5-8219-D4629DCEB148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5F28E6D4-D02D-402D-B9E3-14B09CB6DEA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33788"/>
          <a:stretch/>
        </p:blipFill>
        <p:spPr>
          <a:xfrm>
            <a:off x="2309" y="0"/>
            <a:ext cx="8072582" cy="6858000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865C1043-AB47-4EEC-AB00-80F08B1FE4A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87633"/>
          <a:stretch/>
        </p:blipFill>
        <p:spPr>
          <a:xfrm flipH="1">
            <a:off x="8074891" y="0"/>
            <a:ext cx="1507837" cy="6858000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xmlns="" id="{E33734ED-16EE-4284-9EC8-7DD538B9A04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87633"/>
          <a:stretch/>
        </p:blipFill>
        <p:spPr>
          <a:xfrm>
            <a:off x="9582728" y="0"/>
            <a:ext cx="1507837" cy="6858000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xmlns="" id="{96EE03B1-C042-44B0-AF5E-B003C2DBFCB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87633"/>
          <a:stretch/>
        </p:blipFill>
        <p:spPr>
          <a:xfrm flipH="1">
            <a:off x="11090565" y="0"/>
            <a:ext cx="1099126" cy="68580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7296646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4" Type="http://schemas.openxmlformats.org/officeDocument/2006/relationships/hyperlink" Target="mailto:vf@pgups.ru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C6C19114-DCDA-40F3-B041-A21BFB762B6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184928" y="143861"/>
            <a:ext cx="6829863" cy="3981572"/>
          </a:xfrm>
        </p:spPr>
        <p:txBody>
          <a:bodyPr>
            <a:noAutofit/>
          </a:bodyPr>
          <a:lstStyle/>
          <a:p>
            <a:pPr algn="ctr" eaLnBrk="1" hangingPunct="1">
              <a:lnSpc>
                <a:spcPct val="100000"/>
              </a:lnSpc>
            </a:pPr>
            <a:r>
              <a:rPr lang="ru-RU" altLang="ru-RU" sz="7200" b="1" dirty="0">
                <a:latin typeface="Arial" panose="020B0604020202020204" pitchFamily="34" charset="0"/>
              </a:rPr>
              <a:t> </a:t>
            </a:r>
            <a:r>
              <a:rPr lang="ru-RU" alt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Федеральное агентство железнодорожного транспорта</a:t>
            </a:r>
            <a:br>
              <a:rPr lang="ru-RU" alt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ФГБОУ ВО «Петербургский государственный университет</a:t>
            </a:r>
            <a:br>
              <a:rPr lang="ru-RU" alt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путей сообщения Императора Александра </a:t>
            </a:r>
            <a:r>
              <a:rPr lang="en-US" alt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ru-RU" alt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br>
              <a:rPr lang="ru-RU" alt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2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Великолукский филиал</a:t>
            </a:r>
            <a:br>
              <a:rPr lang="ru-RU" altLang="ru-RU" sz="2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2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Структурное подразделение по подготовке специалистов среднего профессионального образования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7D6BB232-F8E4-4C24-927F-AD1CAF8B465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828145" y="5342538"/>
            <a:ext cx="6363855" cy="888141"/>
          </a:xfrm>
        </p:spPr>
        <p:txBody>
          <a:bodyPr>
            <a:normAutofit/>
          </a:bodyPr>
          <a:lstStyle/>
          <a:p>
            <a:pPr algn="r"/>
            <a:r>
              <a:rPr lang="ru-RU" dirty="0"/>
              <a:t>182100 Псковская область, г. Великие Луки, ул. Первомайская д.16/2</a:t>
            </a:r>
          </a:p>
          <a:p>
            <a:pPr algn="r"/>
            <a:endParaRPr lang="ru-RU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F2ECCB5C-5F7D-43FC-B26C-C5454A108043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372725" y="143861"/>
            <a:ext cx="1504950" cy="150495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326168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>
            <a:extLst>
              <a:ext uri="{FF2B5EF4-FFF2-40B4-BE49-F238E27FC236}">
                <a16:creationId xmlns:a16="http://schemas.microsoft.com/office/drawing/2014/main" xmlns="" id="{B547BD22-D1BB-4DB1-A857-84E7BD25B90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05000" y="2209800"/>
            <a:ext cx="8229600" cy="3200400"/>
          </a:xfrm>
        </p:spPr>
        <p:txBody>
          <a:bodyPr/>
          <a:lstStyle/>
          <a:p>
            <a:pPr>
              <a:buFont typeface="Arial" charset="0"/>
              <a:buNone/>
              <a:defRPr/>
            </a:pPr>
            <a:r>
              <a:rPr lang="ru-RU" sz="2400" b="1" dirty="0"/>
              <a:t>  1.   Организация перевозок и управление на транспорте ( по видам):</a:t>
            </a:r>
          </a:p>
          <a:p>
            <a:pPr>
              <a:buFont typeface="Arial" charset="0"/>
              <a:buNone/>
              <a:defRPr/>
            </a:pPr>
            <a:r>
              <a:rPr lang="ru-RU" sz="2400" dirty="0"/>
              <a:t>          </a:t>
            </a:r>
            <a:r>
              <a:rPr lang="ru-RU" sz="2400" dirty="0" smtClean="0">
                <a:solidFill>
                  <a:srgbClr val="FF0000"/>
                </a:solidFill>
              </a:rPr>
              <a:t>15</a:t>
            </a:r>
            <a:r>
              <a:rPr lang="ru-RU" sz="2400" b="1" dirty="0" smtClean="0">
                <a:solidFill>
                  <a:srgbClr val="FF0000"/>
                </a:solidFill>
              </a:rPr>
              <a:t> </a:t>
            </a:r>
            <a:r>
              <a:rPr lang="ru-RU" sz="2400" b="1" dirty="0">
                <a:solidFill>
                  <a:srgbClr val="FF0000"/>
                </a:solidFill>
              </a:rPr>
              <a:t>мест – бюджет, </a:t>
            </a:r>
            <a:r>
              <a:rPr lang="ru-RU" sz="2400" b="1" dirty="0" smtClean="0">
                <a:solidFill>
                  <a:srgbClr val="FF0000"/>
                </a:solidFill>
              </a:rPr>
              <a:t>0 </a:t>
            </a:r>
            <a:r>
              <a:rPr lang="ru-RU" sz="2400" b="1" dirty="0">
                <a:solidFill>
                  <a:srgbClr val="FF0000"/>
                </a:solidFill>
              </a:rPr>
              <a:t>мест- по договору;</a:t>
            </a:r>
          </a:p>
          <a:p>
            <a:pPr>
              <a:buFont typeface="Arial" charset="0"/>
              <a:buNone/>
              <a:defRPr/>
            </a:pPr>
            <a:r>
              <a:rPr lang="ru-RU" sz="2400" b="1" dirty="0"/>
              <a:t>   2.  Техническая эксплуатация подвижного состава железных дорог (Локомотивы):</a:t>
            </a:r>
          </a:p>
          <a:p>
            <a:pPr>
              <a:buFont typeface="Arial" charset="0"/>
              <a:buNone/>
              <a:defRPr/>
            </a:pPr>
            <a:r>
              <a:rPr lang="ru-RU" sz="2400" dirty="0"/>
              <a:t>          </a:t>
            </a:r>
            <a:r>
              <a:rPr lang="ru-RU" sz="2400" b="1" dirty="0">
                <a:solidFill>
                  <a:srgbClr val="FF0000"/>
                </a:solidFill>
              </a:rPr>
              <a:t>15 мест- бюджет, </a:t>
            </a:r>
            <a:r>
              <a:rPr lang="ru-RU" sz="2400" b="1" dirty="0" smtClean="0">
                <a:solidFill>
                  <a:srgbClr val="FF0000"/>
                </a:solidFill>
              </a:rPr>
              <a:t> 0 мест- </a:t>
            </a:r>
            <a:r>
              <a:rPr lang="ru-RU" sz="2400" b="1" dirty="0">
                <a:solidFill>
                  <a:srgbClr val="FF0000"/>
                </a:solidFill>
              </a:rPr>
              <a:t>по договору;</a:t>
            </a:r>
          </a:p>
          <a:p>
            <a:pPr>
              <a:buFont typeface="Arial" charset="0"/>
              <a:buNone/>
              <a:defRPr/>
            </a:pPr>
            <a:r>
              <a:rPr lang="ru-RU" sz="2400" b="1" dirty="0">
                <a:solidFill>
                  <a:schemeClr val="accent3">
                    <a:lumMod val="75000"/>
                  </a:schemeClr>
                </a:solidFill>
              </a:rPr>
              <a:t>ВСЕГО: </a:t>
            </a:r>
            <a:r>
              <a:rPr lang="ru-RU" sz="2400" b="1" dirty="0" smtClean="0">
                <a:solidFill>
                  <a:schemeClr val="accent3">
                    <a:lumMod val="75000"/>
                  </a:schemeClr>
                </a:solidFill>
              </a:rPr>
              <a:t>30 </a:t>
            </a:r>
            <a:r>
              <a:rPr lang="ru-RU" sz="2400" b="1" dirty="0">
                <a:solidFill>
                  <a:schemeClr val="accent3">
                    <a:lumMod val="75000"/>
                  </a:schemeClr>
                </a:solidFill>
              </a:rPr>
              <a:t>мест- бюджет,  0</a:t>
            </a:r>
            <a:r>
              <a:rPr lang="ru-RU" sz="2400" b="1" dirty="0" smtClean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ru-RU" sz="2400" b="1" dirty="0">
                <a:solidFill>
                  <a:schemeClr val="accent3">
                    <a:lumMod val="75000"/>
                  </a:schemeClr>
                </a:solidFill>
              </a:rPr>
              <a:t>мест- по договору</a:t>
            </a:r>
          </a:p>
        </p:txBody>
      </p:sp>
      <p:sp>
        <p:nvSpPr>
          <p:cNvPr id="50179" name="Заголовок 1">
            <a:extLst>
              <a:ext uri="{FF2B5EF4-FFF2-40B4-BE49-F238E27FC236}">
                <a16:creationId xmlns:a16="http://schemas.microsoft.com/office/drawing/2014/main" xmlns="" id="{CA85502A-1630-4BEE-8A62-0A5526A755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05000" y="8382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altLang="ru-RU" dirty="0"/>
              <a:t/>
            </a:r>
            <a:br>
              <a:rPr lang="ru-RU" altLang="ru-RU" dirty="0"/>
            </a:br>
            <a:r>
              <a:rPr lang="ru-RU" altLang="ru-RU" dirty="0"/>
              <a:t>ПЛАН ПРИЁМА </a:t>
            </a:r>
            <a:r>
              <a:rPr lang="ru-RU" altLang="ru-RU" dirty="0" smtClean="0"/>
              <a:t>2024</a:t>
            </a:r>
            <a:r>
              <a:rPr lang="ru-RU" altLang="ru-RU" dirty="0"/>
              <a:t/>
            </a:r>
            <a:br>
              <a:rPr lang="ru-RU" altLang="ru-RU" dirty="0"/>
            </a:br>
            <a:r>
              <a:rPr lang="ru-RU" altLang="ru-RU" dirty="0"/>
              <a:t> </a:t>
            </a:r>
            <a:r>
              <a:rPr lang="ru-RU" altLang="ru-RU" sz="2800" dirty="0"/>
              <a:t>на базе среднего общего образования (11 классов)</a:t>
            </a:r>
            <a:r>
              <a:rPr lang="ru-RU" altLang="ru-RU" dirty="0"/>
              <a:t/>
            </a:r>
            <a:br>
              <a:rPr lang="ru-RU" altLang="ru-RU" dirty="0"/>
            </a:br>
            <a:endParaRPr lang="ru-RU" altLang="ru-RU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8711E8BF-07DF-4D1D-A28C-52DC790EDB69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448926" y="95251"/>
            <a:ext cx="1504950" cy="15049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>
            <a:extLst>
              <a:ext uri="{FF2B5EF4-FFF2-40B4-BE49-F238E27FC236}">
                <a16:creationId xmlns:a16="http://schemas.microsoft.com/office/drawing/2014/main" xmlns="" id="{1FC32880-ED70-4A3F-9CEF-8CD65878F9E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027238" y="4983163"/>
            <a:ext cx="8183562" cy="1052512"/>
          </a:xfrm>
        </p:spPr>
        <p:txBody>
          <a:bodyPr/>
          <a:lstStyle/>
          <a:p>
            <a:pPr>
              <a:defRPr/>
            </a:pPr>
            <a:r>
              <a:rPr lang="en-US" sz="2800" u="sng">
                <a:solidFill>
                  <a:schemeClr val="accent1">
                    <a:tint val="88000"/>
                    <a:satMod val="150000"/>
                  </a:schemeClr>
                </a:solidFill>
              </a:rPr>
              <a:t/>
            </a:r>
            <a:br>
              <a:rPr lang="en-US" sz="2800" u="sng">
                <a:solidFill>
                  <a:schemeClr val="accent1">
                    <a:tint val="88000"/>
                    <a:satMod val="150000"/>
                  </a:schemeClr>
                </a:solidFill>
              </a:rPr>
            </a:br>
            <a:endParaRPr lang="ru-RU" sz="2800" i="1" u="sng">
              <a:solidFill>
                <a:schemeClr val="accent1">
                  <a:tint val="88000"/>
                  <a:satMod val="150000"/>
                </a:schemeClr>
              </a:solidFill>
            </a:endParaRPr>
          </a:p>
        </p:txBody>
      </p:sp>
      <p:sp>
        <p:nvSpPr>
          <p:cNvPr id="51203" name="Rectangle 3">
            <a:extLst>
              <a:ext uri="{FF2B5EF4-FFF2-40B4-BE49-F238E27FC236}">
                <a16:creationId xmlns:a16="http://schemas.microsoft.com/office/drawing/2014/main" xmlns="" id="{6B5EFC7E-269E-4934-B511-BD67F4E9ECC2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665018" y="516784"/>
            <a:ext cx="10536383" cy="5907767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alt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Прием </a:t>
            </a:r>
            <a:r>
              <a:rPr lang="ru-RU" alt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Университет по образовательным программам </a:t>
            </a:r>
            <a:r>
              <a:rPr lang="ru-RU" alt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СПО</a:t>
            </a:r>
          </a:p>
          <a:p>
            <a:pPr algn="ctr">
              <a:buNone/>
            </a:pPr>
            <a:r>
              <a:rPr lang="ru-RU" alt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проводится на первый курс по личному заявлению поступающих и</a:t>
            </a:r>
          </a:p>
          <a:p>
            <a:pPr algn="ctr">
              <a:buNone/>
            </a:pPr>
            <a:r>
              <a:rPr lang="ru-RU" alt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начинается с </a:t>
            </a:r>
            <a:r>
              <a:rPr lang="ru-RU" altLang="ru-RU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17 </a:t>
            </a:r>
            <a:r>
              <a:rPr lang="ru-RU" altLang="ru-RU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июня.</a:t>
            </a:r>
          </a:p>
          <a:p>
            <a:pPr algn="ctr">
              <a:buNone/>
            </a:pPr>
            <a:r>
              <a:rPr lang="ru-RU" alt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Прием документов завершается:</a:t>
            </a:r>
          </a:p>
          <a:p>
            <a:pPr algn="ctr">
              <a:buNone/>
            </a:pPr>
            <a:r>
              <a:rPr lang="ru-RU" alt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ru-RU" alt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 </a:t>
            </a:r>
            <a:r>
              <a:rPr lang="ru-RU" alt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лиц, поступающих в Университет на базе основного общего,</a:t>
            </a:r>
          </a:p>
          <a:p>
            <a:pPr algn="ctr">
              <a:buNone/>
            </a:pPr>
            <a:r>
              <a:rPr lang="ru-RU" alt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среднего общего образования, на очную форму обучения на места,</a:t>
            </a:r>
          </a:p>
          <a:p>
            <a:pPr algn="ctr">
              <a:buNone/>
            </a:pPr>
            <a:r>
              <a:rPr lang="ru-RU" alt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финансируемые за счет ассигнований федерального бюджета </a:t>
            </a:r>
            <a:r>
              <a:rPr lang="ru-RU" altLang="ru-RU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14 августа;</a:t>
            </a:r>
          </a:p>
          <a:p>
            <a:pPr algn="ctr">
              <a:buNone/>
            </a:pPr>
            <a:r>
              <a:rPr lang="ru-RU" alt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alt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 лиц, поступающих на очную форму обучения по договору об</a:t>
            </a:r>
          </a:p>
          <a:p>
            <a:pPr algn="ctr">
              <a:buNone/>
            </a:pPr>
            <a:r>
              <a:rPr lang="ru-RU" alt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оказании платных образовательных услуг – </a:t>
            </a:r>
            <a:r>
              <a:rPr lang="ru-RU" altLang="ru-RU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28 августа</a:t>
            </a:r>
            <a:r>
              <a:rPr lang="ru-RU" altLang="ru-RU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ru-RU" altLang="ru-RU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8E338540-9D58-459D-B50A-A801B30A30B3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591430" y="0"/>
            <a:ext cx="1504950" cy="150495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5" name="Прямоугольник 4">
            <a:extLst>
              <a:ext uri="{FF2B5EF4-FFF2-40B4-BE49-F238E27FC236}">
                <a16:creationId xmlns:a16="http://schemas.microsoft.com/office/drawing/2014/main" xmlns="" id="{5CA768E6-1645-41C2-AE6F-E4C10E56902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87742" y="176402"/>
            <a:ext cx="73914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 eaLnBrk="1" hangingPunct="1"/>
            <a:r>
              <a:rPr lang="ru-RU" altLang="ru-RU" sz="4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ЗА ВНИМАНИЕ!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2C3A6117-2296-4EE1-9D45-19FC626537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3243" y="3434001"/>
            <a:ext cx="4334494" cy="30499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C99DC81E-59E9-4FEF-97E6-34FAFF431038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448926" y="95251"/>
            <a:ext cx="1504950" cy="1504950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2976746" y="961171"/>
            <a:ext cx="6844147" cy="24929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sz="3600" dirty="0" smtClean="0">
                <a:solidFill>
                  <a:srgbClr val="222222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Мартинкевич Павел Николаевич</a:t>
            </a:r>
            <a:endParaRPr lang="ru-RU" sz="3600" dirty="0" smtClean="0">
              <a:solidFill>
                <a:srgbClr val="222222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</a:pPr>
            <a:r>
              <a:rPr lang="ru-RU" sz="3600" dirty="0" smtClean="0">
                <a:solidFill>
                  <a:srgbClr val="222222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8911-394-3040</a:t>
            </a:r>
            <a:endParaRPr lang="ru-RU" sz="3600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</a:pPr>
            <a:r>
              <a:rPr lang="en-US" sz="3600" u="sng" dirty="0" smtClean="0">
                <a:solidFill>
                  <a:srgbClr val="222222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4"/>
              </a:rPr>
              <a:t>vf@pgups.ru</a:t>
            </a:r>
            <a:endParaRPr lang="ru-RU" sz="3600" u="sng" dirty="0" smtClean="0">
              <a:solidFill>
                <a:srgbClr val="222222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</a:pPr>
            <a:endParaRPr lang="ru-RU" sz="1600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</a:pPr>
            <a:r>
              <a:rPr lang="ru-RU" sz="3200" dirty="0" smtClean="0">
                <a:solidFill>
                  <a:srgbClr val="222222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МЫ ЖДЁМ ВАС!</a:t>
            </a:r>
            <a:endParaRPr lang="ru-RU" sz="32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11">
            <a:extLst>
              <a:ext uri="{FF2B5EF4-FFF2-40B4-BE49-F238E27FC236}">
                <a16:creationId xmlns:a16="http://schemas.microsoft.com/office/drawing/2014/main" xmlns="" id="{0B94A9CB-DC23-4308-B96F-EB60E0C057A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80011" y="182562"/>
            <a:ext cx="9904021" cy="1139825"/>
          </a:xfrm>
        </p:spPr>
        <p:txBody>
          <a:bodyPr>
            <a:normAutofit fontScale="90000"/>
          </a:bodyPr>
          <a:lstStyle/>
          <a:p>
            <a:pPr algn="ctr"/>
            <a:r>
              <a:rPr lang="ru-RU" altLang="ru-RU" sz="2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Структурное </a:t>
            </a:r>
            <a:r>
              <a:rPr lang="ru-RU" altLang="ru-RU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подразделение по подготовке специалистов среднего профессионального </a:t>
            </a:r>
            <a:r>
              <a:rPr lang="ru-RU" altLang="ru-RU" sz="2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образования Великолукского филиала </a:t>
            </a:r>
            <a:br>
              <a:rPr lang="ru-RU" altLang="ru-RU" sz="2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2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ПГУПС</a:t>
            </a:r>
            <a:endParaRPr lang="ru-RU" altLang="ru-RU" sz="1800" b="1" u="sng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32910" y="1360530"/>
            <a:ext cx="5157787" cy="823912"/>
          </a:xfrm>
        </p:spPr>
        <p:txBody>
          <a:bodyPr>
            <a:normAutofit fontScale="77500" lnSpcReduction="20000"/>
          </a:bodyPr>
          <a:lstStyle/>
          <a:p>
            <a:r>
              <a:rPr lang="ru-RU" altLang="ru-RU" sz="2900" b="0" dirty="0" smtClean="0">
                <a:latin typeface="Times New Roman" panose="02020603050405020304" pitchFamily="18" charset="0"/>
                <a:cs typeface="Times New Roman" pitchFamily="18" charset="0"/>
              </a:rPr>
              <a:t>23.02.06 </a:t>
            </a:r>
            <a:r>
              <a:rPr lang="ru-RU" altLang="ru-RU" sz="2900" b="0" dirty="0">
                <a:latin typeface="Times New Roman" panose="02020603050405020304" pitchFamily="18" charset="0"/>
                <a:cs typeface="Times New Roman" pitchFamily="18" charset="0"/>
              </a:rPr>
              <a:t>Техническая эксплуатация подвижного состава железных дорог (специализация: тепловозы</a:t>
            </a:r>
            <a:r>
              <a:rPr lang="ru-RU" altLang="ru-RU" sz="2900" b="0" dirty="0" smtClean="0">
                <a:latin typeface="Times New Roman" panose="02020603050405020304" pitchFamily="18" charset="0"/>
                <a:cs typeface="Times New Roman" pitchFamily="18" charset="0"/>
              </a:rPr>
              <a:t>)</a:t>
            </a:r>
            <a:endParaRPr lang="ru-RU" altLang="ru-RU" sz="2900" b="0" dirty="0">
              <a:latin typeface="Times New Roman" panose="02020603050405020304" pitchFamily="18" charset="0"/>
              <a:cs typeface="Times New Roman" pitchFamily="18" charset="0"/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970416" y="3039465"/>
            <a:ext cx="5157787" cy="3325709"/>
          </a:xfrm>
        </p:spPr>
        <p:txBody>
          <a:bodyPr>
            <a:normAutofit fontScale="85000" lnSpcReduction="10000"/>
          </a:bodyPr>
          <a:lstStyle/>
          <a:p>
            <a:pPr algn="just">
              <a:defRPr/>
            </a:pPr>
            <a:r>
              <a:rPr lang="ru-RU" altLang="ru-RU" dirty="0">
                <a:latin typeface="Times New Roman" pitchFamily="18" charset="0"/>
                <a:cs typeface="Times New Roman" pitchFamily="18" charset="0"/>
              </a:rPr>
              <a:t>Р</a:t>
            </a:r>
            <a:r>
              <a:rPr lang="ru-RU" altLang="ru-RU" dirty="0" smtClean="0">
                <a:latin typeface="Times New Roman" pitchFamily="18" charset="0"/>
                <a:cs typeface="Times New Roman" pitchFamily="18" charset="0"/>
              </a:rPr>
              <a:t>абочие </a:t>
            </a:r>
            <a:r>
              <a:rPr lang="ru-RU" altLang="ru-RU" dirty="0">
                <a:latin typeface="Times New Roman" pitchFamily="18" charset="0"/>
                <a:cs typeface="Times New Roman" pitchFamily="18" charset="0"/>
              </a:rPr>
              <a:t>профессии:</a:t>
            </a:r>
          </a:p>
          <a:p>
            <a:pPr marL="342900" indent="-342900" algn="just">
              <a:buFont typeface="Wingdings" panose="05000000000000000000" pitchFamily="2" charset="2"/>
              <a:buChar char="ü"/>
              <a:defRPr/>
            </a:pPr>
            <a:r>
              <a:rPr lang="ru-RU" altLang="ru-RU" dirty="0">
                <a:latin typeface="Times New Roman" pitchFamily="18" charset="0"/>
                <a:cs typeface="Times New Roman" pitchFamily="18" charset="0"/>
              </a:rPr>
              <a:t>слесарь по ремонту подвижного состава железных дорог 2 разряда;</a:t>
            </a:r>
          </a:p>
          <a:p>
            <a:pPr marL="342900" indent="-342900" algn="just">
              <a:buFont typeface="Wingdings" panose="05000000000000000000" pitchFamily="2" charset="2"/>
              <a:buChar char="ü"/>
              <a:defRPr/>
            </a:pPr>
            <a:r>
              <a:rPr lang="ru-RU" altLang="ru-RU" dirty="0">
                <a:latin typeface="Times New Roman" pitchFamily="18" charset="0"/>
                <a:cs typeface="Times New Roman" pitchFamily="18" charset="0"/>
              </a:rPr>
              <a:t>слесарь по ремонту подвижного состава железных дорог 3 разряда;</a:t>
            </a:r>
          </a:p>
          <a:p>
            <a:pPr marL="342900" indent="-342900" algn="just">
              <a:buFont typeface="Wingdings" panose="05000000000000000000" pitchFamily="2" charset="2"/>
              <a:buChar char="ü"/>
              <a:defRPr/>
            </a:pPr>
            <a:r>
              <a:rPr lang="ru-RU" altLang="ru-RU" dirty="0">
                <a:latin typeface="Times New Roman" pitchFamily="18" charset="0"/>
                <a:cs typeface="Times New Roman" pitchFamily="18" charset="0"/>
              </a:rPr>
              <a:t>помощник машиниста тепловоза</a:t>
            </a:r>
            <a:r>
              <a:rPr lang="ru-RU" altLang="ru-RU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342900" indent="-342900" algn="just">
              <a:buFont typeface="Wingdings" panose="05000000000000000000" pitchFamily="2" charset="2"/>
              <a:buChar char="ü"/>
              <a:defRPr/>
            </a:pPr>
            <a:r>
              <a:rPr lang="ru-RU" altLang="ru-RU" dirty="0" smtClean="0">
                <a:latin typeface="Times New Roman" pitchFamily="18" charset="0"/>
                <a:cs typeface="Times New Roman" pitchFamily="18" charset="0"/>
              </a:rPr>
              <a:t>электромеханик по средствам автоматики и приборам технологического оборудования</a:t>
            </a:r>
            <a:endParaRPr lang="ru-RU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946568" y="1372405"/>
            <a:ext cx="5183188" cy="823912"/>
          </a:xfrm>
        </p:spPr>
        <p:txBody>
          <a:bodyPr>
            <a:normAutofit fontScale="92500" lnSpcReduction="20000"/>
          </a:bodyPr>
          <a:lstStyle/>
          <a:p>
            <a:r>
              <a:rPr lang="ru-RU" altLang="ru-RU" b="0" dirty="0" smtClean="0">
                <a:latin typeface="Times New Roman" pitchFamily="18" charset="0"/>
                <a:cs typeface="Times New Roman" pitchFamily="18" charset="0"/>
              </a:rPr>
              <a:t>23.02.06 </a:t>
            </a:r>
            <a:r>
              <a:rPr lang="ru-RU" altLang="ru-RU" b="0" dirty="0">
                <a:latin typeface="Times New Roman" pitchFamily="18" charset="0"/>
                <a:cs typeface="Times New Roman" pitchFamily="18" charset="0"/>
              </a:rPr>
              <a:t>Техническая эксплуатация подвижного состава железных дорог (специализация: вагоны</a:t>
            </a:r>
            <a:r>
              <a:rPr lang="ru-RU" altLang="ru-RU" b="0" dirty="0" smtClean="0">
                <a:latin typeface="Times New Roman" pitchFamily="18" charset="0"/>
                <a:cs typeface="Times New Roman" pitchFamily="18" charset="0"/>
              </a:rPr>
              <a:t>)</a:t>
            </a:r>
            <a:endParaRPr lang="ru-RU" altLang="ru-RU" b="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825858" y="3027589"/>
            <a:ext cx="5183188" cy="3684588"/>
          </a:xfrm>
        </p:spPr>
        <p:txBody>
          <a:bodyPr>
            <a:normAutofit fontScale="85000" lnSpcReduction="10000"/>
          </a:bodyPr>
          <a:lstStyle/>
          <a:p>
            <a:pPr algn="just">
              <a:defRPr/>
            </a:pPr>
            <a:r>
              <a:rPr lang="ru-RU" altLang="ru-RU" dirty="0">
                <a:latin typeface="Times New Roman" pitchFamily="18" charset="0"/>
                <a:cs typeface="Times New Roman" pitchFamily="18" charset="0"/>
              </a:rPr>
              <a:t>Р</a:t>
            </a:r>
            <a:r>
              <a:rPr lang="ru-RU" altLang="ru-RU" dirty="0" smtClean="0">
                <a:latin typeface="Times New Roman" pitchFamily="18" charset="0"/>
                <a:cs typeface="Times New Roman" pitchFamily="18" charset="0"/>
              </a:rPr>
              <a:t>абочие </a:t>
            </a:r>
            <a:r>
              <a:rPr lang="ru-RU" altLang="ru-RU" dirty="0">
                <a:latin typeface="Times New Roman" pitchFamily="18" charset="0"/>
                <a:cs typeface="Times New Roman" pitchFamily="18" charset="0"/>
              </a:rPr>
              <a:t>профессии:</a:t>
            </a:r>
          </a:p>
          <a:p>
            <a:pPr marL="342900" indent="-342900" algn="just">
              <a:buFont typeface="Wingdings" panose="05000000000000000000" pitchFamily="2" charset="2"/>
              <a:buChar char="ü"/>
              <a:defRPr/>
            </a:pPr>
            <a:r>
              <a:rPr lang="ru-RU" altLang="ru-RU" dirty="0">
                <a:latin typeface="Times New Roman" pitchFamily="18" charset="0"/>
                <a:cs typeface="Times New Roman" pitchFamily="18" charset="0"/>
              </a:rPr>
              <a:t>слесарь по ремонту подвижного состава железных дорог 2 разряда;</a:t>
            </a:r>
          </a:p>
          <a:p>
            <a:pPr marL="342900" indent="-342900" algn="just">
              <a:buFont typeface="Wingdings" panose="05000000000000000000" pitchFamily="2" charset="2"/>
              <a:buChar char="ü"/>
              <a:defRPr/>
            </a:pPr>
            <a:r>
              <a:rPr lang="ru-RU" altLang="ru-RU" dirty="0">
                <a:latin typeface="Times New Roman" pitchFamily="18" charset="0"/>
                <a:cs typeface="Times New Roman" pitchFamily="18" charset="0"/>
              </a:rPr>
              <a:t>слесарь по ремонту подвижного состава железных дорог 3 разряда;</a:t>
            </a:r>
          </a:p>
          <a:p>
            <a:pPr marL="342900" indent="-342900" algn="just">
              <a:buFont typeface="Wingdings" panose="05000000000000000000" pitchFamily="2" charset="2"/>
              <a:buChar char="ü"/>
              <a:defRPr/>
            </a:pPr>
            <a:r>
              <a:rPr lang="ru-RU" altLang="ru-RU" dirty="0">
                <a:latin typeface="Times New Roman" pitchFamily="18" charset="0"/>
                <a:cs typeface="Times New Roman" pitchFamily="18" charset="0"/>
              </a:rPr>
              <a:t>проводник пассажирского вагона;</a:t>
            </a:r>
          </a:p>
          <a:p>
            <a:pPr marL="342900" indent="-342900" algn="just">
              <a:buFont typeface="Wingdings" panose="05000000000000000000" pitchFamily="2" charset="2"/>
              <a:buChar char="ü"/>
              <a:defRPr/>
            </a:pPr>
            <a:r>
              <a:rPr lang="ru-RU" altLang="ru-RU" dirty="0" smtClean="0">
                <a:latin typeface="Times New Roman" pitchFamily="18" charset="0"/>
                <a:cs typeface="Times New Roman" pitchFamily="18" charset="0"/>
              </a:rPr>
              <a:t>осмотрщик-ремонтник </a:t>
            </a:r>
            <a:r>
              <a:rPr lang="ru-RU" altLang="ru-RU" dirty="0">
                <a:latin typeface="Times New Roman" pitchFamily="18" charset="0"/>
                <a:cs typeface="Times New Roman" pitchFamily="18" charset="0"/>
              </a:rPr>
              <a:t>вагона;</a:t>
            </a:r>
          </a:p>
          <a:p>
            <a:pPr marL="342900" indent="-342900" algn="just">
              <a:buFont typeface="Wingdings" panose="05000000000000000000" pitchFamily="2" charset="2"/>
              <a:buChar char="ü"/>
              <a:defRPr/>
            </a:pPr>
            <a:r>
              <a:rPr lang="ru-RU" altLang="ru-RU" dirty="0" smtClean="0">
                <a:latin typeface="Times New Roman" pitchFamily="18" charset="0"/>
                <a:cs typeface="Times New Roman" pitchFamily="18" charset="0"/>
              </a:rPr>
              <a:t>оператор </a:t>
            </a:r>
            <a:r>
              <a:rPr lang="ru-RU" altLang="ru-RU" dirty="0">
                <a:latin typeface="Times New Roman" pitchFamily="18" charset="0"/>
                <a:cs typeface="Times New Roman" pitchFamily="18" charset="0"/>
              </a:rPr>
              <a:t>по ТО и Р вагона</a:t>
            </a:r>
            <a:r>
              <a:rPr lang="ru-RU" altLang="ru-RU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altLang="ru-RU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xmlns="" id="{F85E2098-5C74-4E2F-BBE0-A491A01B4D1D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504096" y="0"/>
            <a:ext cx="1504950" cy="1504950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3218213" y="2329934"/>
            <a:ext cx="6305797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Квалификация-техник</a:t>
            </a:r>
            <a: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11">
            <a:extLst>
              <a:ext uri="{FF2B5EF4-FFF2-40B4-BE49-F238E27FC236}">
                <a16:creationId xmlns:a16="http://schemas.microsoft.com/office/drawing/2014/main" xmlns="" id="{0B94A9CB-DC23-4308-B96F-EB60E0C057A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80011" y="182562"/>
            <a:ext cx="9904021" cy="1139825"/>
          </a:xfrm>
        </p:spPr>
        <p:txBody>
          <a:bodyPr>
            <a:normAutofit fontScale="90000"/>
          </a:bodyPr>
          <a:lstStyle/>
          <a:p>
            <a:pPr algn="ctr"/>
            <a:r>
              <a:rPr lang="ru-RU" altLang="ru-RU" sz="2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Структурное </a:t>
            </a:r>
            <a:r>
              <a:rPr lang="ru-RU" altLang="ru-RU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подразделение по подготовке специалистов среднего профессионального </a:t>
            </a:r>
            <a:r>
              <a:rPr lang="ru-RU" altLang="ru-RU" sz="2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образования Великолукского филиала </a:t>
            </a:r>
            <a:br>
              <a:rPr lang="ru-RU" altLang="ru-RU" sz="2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2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ПГУПС</a:t>
            </a:r>
            <a:endParaRPr lang="ru-RU" altLang="ru-RU" sz="1800" b="1" u="sng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32910" y="1360530"/>
            <a:ext cx="5157787" cy="823912"/>
          </a:xfrm>
        </p:spPr>
        <p:txBody>
          <a:bodyPr>
            <a:normAutofit fontScale="92500" lnSpcReduction="10000"/>
          </a:bodyPr>
          <a:lstStyle/>
          <a:p>
            <a:r>
              <a:rPr lang="ru-RU" altLang="ru-RU" sz="2900" b="0" dirty="0">
                <a:latin typeface="Times New Roman" panose="02020603050405020304" pitchFamily="18" charset="0"/>
                <a:cs typeface="Times New Roman" pitchFamily="18" charset="0"/>
              </a:rPr>
              <a:t>08.02.10 Строительство железных дорог, путь и путевое хозяйство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970416" y="3039465"/>
            <a:ext cx="5157787" cy="3325709"/>
          </a:xfrm>
        </p:spPr>
        <p:txBody>
          <a:bodyPr>
            <a:normAutofit lnSpcReduction="10000"/>
          </a:bodyPr>
          <a:lstStyle/>
          <a:p>
            <a:pPr algn="just">
              <a:defRPr/>
            </a:pPr>
            <a:r>
              <a:rPr lang="ru-RU" altLang="ru-RU" dirty="0">
                <a:latin typeface="Times New Roman" pitchFamily="18" charset="0"/>
                <a:cs typeface="Times New Roman" pitchFamily="18" charset="0"/>
              </a:rPr>
              <a:t>Р</a:t>
            </a:r>
            <a:r>
              <a:rPr lang="ru-RU" altLang="ru-RU" dirty="0" smtClean="0">
                <a:latin typeface="Times New Roman" pitchFamily="18" charset="0"/>
                <a:cs typeface="Times New Roman" pitchFamily="18" charset="0"/>
              </a:rPr>
              <a:t>абочие </a:t>
            </a:r>
            <a:r>
              <a:rPr lang="ru-RU" altLang="ru-RU" dirty="0">
                <a:latin typeface="Times New Roman" pitchFamily="18" charset="0"/>
                <a:cs typeface="Times New Roman" pitchFamily="18" charset="0"/>
              </a:rPr>
              <a:t>профессии:</a:t>
            </a:r>
          </a:p>
          <a:p>
            <a:pPr marL="342900" indent="-342900" algn="just">
              <a:buFont typeface="Wingdings" panose="05000000000000000000" pitchFamily="2" charset="2"/>
              <a:buChar char="ü"/>
              <a:defRPr/>
            </a:pPr>
            <a:r>
              <a:rPr lang="ru-RU" altLang="ru-RU" dirty="0">
                <a:latin typeface="Times New Roman" pitchFamily="18" charset="0"/>
                <a:cs typeface="Times New Roman" pitchFamily="18" charset="0"/>
              </a:rPr>
              <a:t>монтер пути 2 разряда;</a:t>
            </a:r>
          </a:p>
          <a:p>
            <a:pPr marL="342900" indent="-342900" algn="just">
              <a:buFont typeface="Wingdings" panose="05000000000000000000" pitchFamily="2" charset="2"/>
              <a:buChar char="ü"/>
              <a:defRPr/>
            </a:pPr>
            <a:r>
              <a:rPr lang="ru-RU" altLang="ru-RU" dirty="0">
                <a:latin typeface="Times New Roman" pitchFamily="18" charset="0"/>
                <a:cs typeface="Times New Roman" pitchFamily="18" charset="0"/>
              </a:rPr>
              <a:t>монтер пути 3 разряда;</a:t>
            </a:r>
          </a:p>
          <a:p>
            <a:pPr marL="342900" indent="-342900" algn="just">
              <a:buFont typeface="Wingdings" panose="05000000000000000000" pitchFamily="2" charset="2"/>
              <a:buChar char="ü"/>
              <a:defRPr/>
            </a:pPr>
            <a:r>
              <a:rPr lang="ru-RU" altLang="ru-RU" dirty="0">
                <a:latin typeface="Times New Roman" pitchFamily="18" charset="0"/>
                <a:cs typeface="Times New Roman" pitchFamily="18" charset="0"/>
              </a:rPr>
              <a:t>монтер пути 4 разряда;</a:t>
            </a:r>
          </a:p>
          <a:p>
            <a:pPr marL="342900" indent="-342900" algn="just">
              <a:buFont typeface="Wingdings" panose="05000000000000000000" pitchFamily="2" charset="2"/>
              <a:buChar char="ü"/>
              <a:defRPr/>
            </a:pPr>
            <a:r>
              <a:rPr lang="ru-RU" altLang="ru-RU" dirty="0">
                <a:latin typeface="Times New Roman" pitchFamily="18" charset="0"/>
                <a:cs typeface="Times New Roman" pitchFamily="18" charset="0"/>
              </a:rPr>
              <a:t>сигналист;</a:t>
            </a:r>
          </a:p>
          <a:p>
            <a:pPr marL="342900" indent="-342900" algn="just">
              <a:buFont typeface="Wingdings" panose="05000000000000000000" pitchFamily="2" charset="2"/>
              <a:buChar char="ü"/>
              <a:defRPr/>
            </a:pPr>
            <a:r>
              <a:rPr lang="ru-RU" altLang="ru-RU" dirty="0">
                <a:latin typeface="Times New Roman" pitchFamily="18" charset="0"/>
                <a:cs typeface="Times New Roman" pitchFamily="18" charset="0"/>
              </a:rPr>
              <a:t>дежурный по переезду 3 разряда.</a:t>
            </a:r>
          </a:p>
          <a:p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946568" y="1372405"/>
            <a:ext cx="5183188" cy="823912"/>
          </a:xfrm>
        </p:spPr>
        <p:txBody>
          <a:bodyPr>
            <a:normAutofit fontScale="92500" lnSpcReduction="20000"/>
          </a:bodyPr>
          <a:lstStyle/>
          <a:p>
            <a:r>
              <a:rPr lang="ru-RU" altLang="ru-RU" b="0" dirty="0">
                <a:latin typeface="Times New Roman" pitchFamily="18" charset="0"/>
                <a:cs typeface="Times New Roman" pitchFamily="18" charset="0"/>
              </a:rPr>
              <a:t>23.02.01 Организация перевозок и управление на железнодорожном транспорте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825858" y="3027589"/>
            <a:ext cx="5183188" cy="3684588"/>
          </a:xfrm>
        </p:spPr>
        <p:txBody>
          <a:bodyPr>
            <a:normAutofit/>
          </a:bodyPr>
          <a:lstStyle/>
          <a:p>
            <a:pPr algn="just">
              <a:defRPr/>
            </a:pPr>
            <a:r>
              <a:rPr lang="ru-RU" altLang="ru-RU" dirty="0">
                <a:latin typeface="Times New Roman" pitchFamily="18" charset="0"/>
                <a:cs typeface="Times New Roman" pitchFamily="18" charset="0"/>
              </a:rPr>
              <a:t>Р</a:t>
            </a:r>
            <a:r>
              <a:rPr lang="ru-RU" altLang="ru-RU" dirty="0" smtClean="0">
                <a:latin typeface="Times New Roman" pitchFamily="18" charset="0"/>
                <a:cs typeface="Times New Roman" pitchFamily="18" charset="0"/>
              </a:rPr>
              <a:t>абочие </a:t>
            </a:r>
            <a:r>
              <a:rPr lang="ru-RU" altLang="ru-RU" dirty="0">
                <a:latin typeface="Times New Roman" pitchFamily="18" charset="0"/>
                <a:cs typeface="Times New Roman" pitchFamily="18" charset="0"/>
              </a:rPr>
              <a:t>профессии:</a:t>
            </a:r>
          </a:p>
          <a:p>
            <a:pPr marL="342900" indent="-342900" algn="just">
              <a:buFont typeface="Wingdings" panose="05000000000000000000" pitchFamily="2" charset="2"/>
              <a:buChar char="ü"/>
              <a:defRPr/>
            </a:pPr>
            <a:r>
              <a:rPr lang="ru-RU" altLang="ru-RU" dirty="0">
                <a:latin typeface="Times New Roman" pitchFamily="18" charset="0"/>
                <a:cs typeface="Times New Roman" pitchFamily="18" charset="0"/>
              </a:rPr>
              <a:t>Приемосдатчик груза и багажа;</a:t>
            </a:r>
          </a:p>
          <a:p>
            <a:pPr marL="342900" indent="-342900" algn="just">
              <a:buFont typeface="Wingdings" panose="05000000000000000000" pitchFamily="2" charset="2"/>
              <a:buChar char="ü"/>
              <a:defRPr/>
            </a:pPr>
            <a:r>
              <a:rPr lang="ru-RU" altLang="ru-RU" dirty="0">
                <a:latin typeface="Times New Roman" pitchFamily="18" charset="0"/>
                <a:cs typeface="Times New Roman" pitchFamily="18" charset="0"/>
              </a:rPr>
              <a:t>Оператор поста централизации;</a:t>
            </a:r>
          </a:p>
          <a:p>
            <a:pPr marL="342900" indent="-342900" algn="just">
              <a:buFont typeface="Wingdings" panose="05000000000000000000" pitchFamily="2" charset="2"/>
              <a:buChar char="ü"/>
              <a:defRPr/>
            </a:pPr>
            <a:r>
              <a:rPr lang="ru-RU" altLang="ru-RU" dirty="0">
                <a:latin typeface="Times New Roman" pitchFamily="18" charset="0"/>
                <a:cs typeface="Times New Roman" pitchFamily="18" charset="0"/>
              </a:rPr>
              <a:t>Дежурный стрелочного поста;</a:t>
            </a:r>
          </a:p>
          <a:p>
            <a:pPr marL="342900" indent="-342900" algn="just">
              <a:buFont typeface="Wingdings" panose="05000000000000000000" pitchFamily="2" charset="2"/>
              <a:buChar char="ü"/>
              <a:defRPr/>
            </a:pPr>
            <a:r>
              <a:rPr lang="ru-RU" altLang="ru-RU" dirty="0">
                <a:latin typeface="Times New Roman" pitchFamily="18" charset="0"/>
                <a:cs typeface="Times New Roman" pitchFamily="18" charset="0"/>
              </a:rPr>
              <a:t>Составить </a:t>
            </a:r>
            <a:r>
              <a:rPr lang="ru-RU" altLang="ru-RU" dirty="0" smtClean="0">
                <a:latin typeface="Times New Roman" pitchFamily="18" charset="0"/>
                <a:cs typeface="Times New Roman" pitchFamily="18" charset="0"/>
              </a:rPr>
              <a:t>поездов</a:t>
            </a:r>
            <a:endParaRPr lang="ru-RU" alt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xmlns="" id="{F85E2098-5C74-4E2F-BBE0-A491A01B4D1D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504096" y="0"/>
            <a:ext cx="1504950" cy="1504950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3218213" y="2329934"/>
            <a:ext cx="6305797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Квалификация-техник</a:t>
            </a:r>
            <a: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4074334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itle 2">
            <a:extLst>
              <a:ext uri="{FF2B5EF4-FFF2-40B4-BE49-F238E27FC236}">
                <a16:creationId xmlns:a16="http://schemas.microsoft.com/office/drawing/2014/main" xmlns="" id="{42ABC2C5-4F0C-4FFF-AF6D-9749FEFA9F8C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187533" y="273133"/>
            <a:ext cx="7908966" cy="580371"/>
          </a:xfrm>
        </p:spPr>
        <p:txBody>
          <a:bodyPr>
            <a:noAutofit/>
          </a:bodyPr>
          <a:lstStyle/>
          <a:p>
            <a:pPr eaLnBrk="1" hangingPunct="1"/>
            <a:r>
              <a:rPr lang="ru-RU" altLang="ru-RU" sz="30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   </a:t>
            </a:r>
            <a:r>
              <a:rPr lang="ru-RU" altLang="ru-RU" sz="3000" b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Практическая подготовка обучающихся </a:t>
            </a:r>
            <a:endParaRPr lang="en-US" altLang="ru-RU" sz="3000" b="1" dirty="0">
              <a:solidFill>
                <a:schemeClr val="accent6">
                  <a:lumMod val="75000"/>
                </a:schemeClr>
              </a:solidFill>
              <a:latin typeface="Times New Roman" panose="02020603050405020304" pitchFamily="18" charset="0"/>
              <a:ea typeface="ＭＳ Ｐゴシック" panose="020B0600070205080204" pitchFamily="34" charset="-128"/>
              <a:cs typeface="Times New Roman" panose="02020603050405020304" pitchFamily="18" charset="0"/>
            </a:endParaRPr>
          </a:p>
        </p:txBody>
      </p:sp>
      <p:sp>
        <p:nvSpPr>
          <p:cNvPr id="15363" name="Title 2">
            <a:extLst>
              <a:ext uri="{FF2B5EF4-FFF2-40B4-BE49-F238E27FC236}">
                <a16:creationId xmlns:a16="http://schemas.microsoft.com/office/drawing/2014/main" xmlns="" id="{6AAB31AE-806E-4228-82CE-C423F206293A}"/>
              </a:ext>
            </a:extLst>
          </p:cNvPr>
          <p:cNvSpPr>
            <a:spLocks/>
          </p:cNvSpPr>
          <p:nvPr/>
        </p:nvSpPr>
        <p:spPr bwMode="auto">
          <a:xfrm>
            <a:off x="1392382" y="964870"/>
            <a:ext cx="7924800" cy="259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just" eaLnBrk="1" hangingPunct="1"/>
            <a:r>
              <a:rPr lang="ru-RU" alt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 </a:t>
            </a:r>
            <a:r>
              <a:rPr lang="ru-RU" alt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окончании студентами 3 курса предусматривается прохождение всеми студентами производственного обучения по профилю специальности.</a:t>
            </a:r>
          </a:p>
          <a:p>
            <a:pPr algn="just" eaLnBrk="1" hangingPunct="1"/>
            <a:endParaRPr lang="ru-RU" altLang="ru-RU" sz="2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hangingPunct="1"/>
            <a:r>
              <a:rPr lang="ru-RU" alt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Все </a:t>
            </a:r>
            <a:r>
              <a:rPr lang="ru-RU" alt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студенты нашего учебного заведения проходят практику на оплачиваемых рабочих местах на полигонах Октябрьской и Московской  железных дорог.</a:t>
            </a:r>
          </a:p>
          <a:p>
            <a:pPr algn="just" eaLnBrk="1" hangingPunct="1"/>
            <a:r>
              <a:rPr lang="ru-RU" alt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alt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alt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47870" y="273133"/>
            <a:ext cx="2280062" cy="22800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4421" y="3555670"/>
            <a:ext cx="3943886" cy="29566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11975" y="3321970"/>
            <a:ext cx="2567008" cy="34240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itle 2">
            <a:extLst>
              <a:ext uri="{FF2B5EF4-FFF2-40B4-BE49-F238E27FC236}">
                <a16:creationId xmlns:a16="http://schemas.microsoft.com/office/drawing/2014/main" xmlns="" id="{6AAB31AE-806E-4228-82CE-C423F206293A}"/>
              </a:ext>
            </a:extLst>
          </p:cNvPr>
          <p:cNvSpPr>
            <a:spLocks/>
          </p:cNvSpPr>
          <p:nvPr/>
        </p:nvSpPr>
        <p:spPr bwMode="auto">
          <a:xfrm>
            <a:off x="8799616" y="4124543"/>
            <a:ext cx="3097688" cy="1575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just" eaLnBrk="1" hangingPunct="1"/>
            <a:r>
              <a:rPr lang="ru-RU" alt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Отряд Путеец</a:t>
            </a:r>
          </a:p>
          <a:p>
            <a:pPr algn="just" eaLnBrk="1" hangingPunct="1"/>
            <a:r>
              <a:rPr lang="ru-RU" alt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Отряд Движенец</a:t>
            </a:r>
          </a:p>
          <a:p>
            <a:pPr algn="just" eaLnBrk="1" hangingPunct="1"/>
            <a:r>
              <a:rPr lang="ru-RU" alt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КОСП </a:t>
            </a:r>
            <a:r>
              <a:rPr lang="ru-RU" altLang="ru-RU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Заслоновец</a:t>
            </a:r>
            <a:endParaRPr lang="ru-RU" altLang="ru-RU" sz="2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hangingPunct="1"/>
            <a:r>
              <a:rPr lang="ru-RU" alt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КОСП Экспресс семья</a:t>
            </a:r>
            <a:endParaRPr lang="ru-RU" altLang="ru-RU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hangingPunct="1"/>
            <a:r>
              <a:rPr lang="ru-RU" alt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alt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alt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3" grpId="0"/>
      <p:bldP spid="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9" name="Title 2">
            <a:extLst>
              <a:ext uri="{FF2B5EF4-FFF2-40B4-BE49-F238E27FC236}">
                <a16:creationId xmlns:a16="http://schemas.microsoft.com/office/drawing/2014/main" xmlns="" id="{E7FE663D-2609-4649-B117-4C8B6D2E0EF0}"/>
              </a:ext>
            </a:extLst>
          </p:cNvPr>
          <p:cNvSpPr>
            <a:spLocks/>
          </p:cNvSpPr>
          <p:nvPr/>
        </p:nvSpPr>
        <p:spPr bwMode="auto">
          <a:xfrm>
            <a:off x="1741967" y="880269"/>
            <a:ext cx="8382000" cy="1439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just" eaLnBrk="1" hangingPunct="1"/>
            <a:r>
              <a:rPr lang="ru-RU" alt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Ежегодно в марте проходит распределение студентов на дальнейшее трудоустройство.</a:t>
            </a:r>
          </a:p>
          <a:p>
            <a:pPr algn="just" eaLnBrk="1" hangingPunct="1"/>
            <a:r>
              <a:rPr lang="ru-RU" alt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Наше учебное заведение единственное в городе Великие Луки в котором проходит 100% распределение студентов.</a:t>
            </a:r>
            <a:endParaRPr lang="en-US" alt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460" name="Title 2">
            <a:extLst>
              <a:ext uri="{FF2B5EF4-FFF2-40B4-BE49-F238E27FC236}">
                <a16:creationId xmlns:a16="http://schemas.microsoft.com/office/drawing/2014/main" xmlns="" id="{FA79300B-7F11-42B6-AA56-0D81A9548B39}"/>
              </a:ext>
            </a:extLst>
          </p:cNvPr>
          <p:cNvSpPr>
            <a:spLocks/>
          </p:cNvSpPr>
          <p:nvPr/>
        </p:nvSpPr>
        <p:spPr bwMode="auto">
          <a:xfrm>
            <a:off x="1741967" y="2212865"/>
            <a:ext cx="10287000" cy="3440112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1600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1600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1600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1600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1600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600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600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600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600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ru-RU" alt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Места трудоустройства студентов:</a:t>
            </a:r>
          </a:p>
          <a:p>
            <a:pPr marL="342900" indent="-342900" algn="just" eaLnBrk="1" hangingPunct="1">
              <a:spcBef>
                <a:spcPct val="0"/>
              </a:spcBef>
              <a:buFont typeface="Wingdings" panose="05000000000000000000" pitchFamily="2" charset="2"/>
              <a:buChar char="ü"/>
              <a:defRPr/>
            </a:pPr>
            <a:r>
              <a:rPr lang="ru-RU" alt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Структурные подразделения Октябрьской дирекции тяги (Эксплуатационно-локомотивные депо в г. Великие Луки, г. Дно, г. Санкт-Петербург, г. Бологое, г. Мурманск, г. Суоярви);</a:t>
            </a:r>
          </a:p>
          <a:p>
            <a:pPr marL="342900" indent="-342900" algn="just" eaLnBrk="1" hangingPunct="1">
              <a:spcBef>
                <a:spcPct val="0"/>
              </a:spcBef>
              <a:buFont typeface="Wingdings" panose="05000000000000000000" pitchFamily="2" charset="2"/>
              <a:buChar char="ü"/>
              <a:defRPr/>
            </a:pPr>
            <a:r>
              <a:rPr lang="ru-RU" alt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Структурные подразделения Октябрьской дирекции инфраструктуры (Дистанции пути в    г. Санкт-Петербург, г. Гатчина, г. Великие Луки, г. Бологое, г. Тверь, г. Ржев; Эксплуатационные вагонные депо в г. Новосокольники, г. Санкт-Петербург);</a:t>
            </a:r>
          </a:p>
          <a:p>
            <a:pPr marL="342900" indent="-342900" algn="just" eaLnBrk="1" hangingPunct="1">
              <a:spcBef>
                <a:spcPct val="0"/>
              </a:spcBef>
              <a:buFont typeface="Wingdings" panose="05000000000000000000" pitchFamily="2" charset="2"/>
              <a:buChar char="ü"/>
              <a:defRPr/>
            </a:pPr>
            <a:r>
              <a:rPr lang="ru-RU" alt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СЗАП АО «Федеральная пассажирская компания» (Вагонные депо в г. Псков, Москва, Санкт-Петербург; Железнодорожное агентство);</a:t>
            </a:r>
          </a:p>
          <a:p>
            <a:pPr marL="342900" indent="-342900" algn="just" eaLnBrk="1" hangingPunct="1">
              <a:spcBef>
                <a:spcPct val="0"/>
              </a:spcBef>
              <a:buFont typeface="Wingdings" panose="05000000000000000000" pitchFamily="2" charset="2"/>
              <a:buChar char="ü"/>
              <a:defRPr/>
            </a:pPr>
            <a:r>
              <a:rPr lang="ru-RU" alt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Дирекция высокоскоростного сообщения (г. Санкт-Петербург);</a:t>
            </a:r>
          </a:p>
          <a:p>
            <a:pPr marL="342900" indent="-342900" algn="just" eaLnBrk="1" hangingPunct="1">
              <a:spcBef>
                <a:spcPct val="0"/>
              </a:spcBef>
              <a:buFont typeface="Wingdings" panose="05000000000000000000" pitchFamily="2" charset="2"/>
              <a:buChar char="ü"/>
              <a:defRPr/>
            </a:pPr>
            <a:r>
              <a:rPr lang="ru-RU" alt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Структурные подразделения Октябрьской дирекции по ремонту пути «</a:t>
            </a:r>
            <a:r>
              <a:rPr lang="ru-RU" altLang="ru-RU" sz="1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Путьрем</a:t>
            </a:r>
            <a:r>
              <a:rPr lang="ru-RU" alt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               (г. Бологое, г. Псков, г. Ржев, г. Санкт-Петербург);</a:t>
            </a:r>
          </a:p>
          <a:p>
            <a:pPr marL="342900" indent="-342900" algn="just" eaLnBrk="1" hangingPunct="1">
              <a:spcBef>
                <a:spcPct val="0"/>
              </a:spcBef>
              <a:buFont typeface="Wingdings" panose="05000000000000000000" pitchFamily="2" charset="2"/>
              <a:buChar char="ü"/>
              <a:defRPr/>
            </a:pPr>
            <a:r>
              <a:rPr lang="ru-RU" alt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Структурные подразделения Октябрьской дирекции управления движением (г. Великие Луки, ст. </a:t>
            </a:r>
            <a:r>
              <a:rPr lang="ru-RU" altLang="ru-RU" sz="1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Лужская</a:t>
            </a:r>
            <a:r>
              <a:rPr lang="ru-RU" alt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г. Ржев, г. Торопец, г. Бологое)</a:t>
            </a: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xmlns="" id="{74DA3169-197E-46F0-9A63-45F71EF728B3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448926" y="95251"/>
            <a:ext cx="1504950" cy="150495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4F4E5284-F1FB-4C52-843B-6C720E01BC0F}"/>
              </a:ext>
            </a:extLst>
          </p:cNvPr>
          <p:cNvSpPr txBox="1"/>
          <p:nvPr/>
        </p:nvSpPr>
        <p:spPr>
          <a:xfrm>
            <a:off x="3335965" y="293728"/>
            <a:ext cx="6097772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30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Распределение студентов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59" grpId="0"/>
      <p:bldP spid="1946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xmlns="" id="{88C519F3-BA8F-4DBD-B895-B7794427EEE0}"/>
              </a:ext>
            </a:extLst>
          </p:cNvPr>
          <p:cNvSpPr/>
          <p:nvPr/>
        </p:nvSpPr>
        <p:spPr>
          <a:xfrm>
            <a:off x="2438400" y="762000"/>
            <a:ext cx="7391400" cy="990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3600" b="1" dirty="0">
              <a:solidFill>
                <a:schemeClr val="accent1">
                  <a:tint val="88000"/>
                  <a:satMod val="150000"/>
                </a:schemeClr>
              </a:solidFill>
              <a:effectLst>
                <a:outerShdw blurRad="53975" dist="22860" dir="5400000" algn="tl" rotWithShape="0">
                  <a:srgbClr val="000000">
                    <a:alpha val="55000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11" name="Заголовок 1">
            <a:extLst>
              <a:ext uri="{FF2B5EF4-FFF2-40B4-BE49-F238E27FC236}">
                <a16:creationId xmlns:a16="http://schemas.microsoft.com/office/drawing/2014/main" xmlns="" id="{4DF44E6B-4180-4A3A-ACE5-6B8E87BDB3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09801" y="457201"/>
            <a:ext cx="8183563" cy="669925"/>
          </a:xfrm>
        </p:spPr>
        <p:txBody>
          <a:bodyPr rtlCol="0">
            <a:noAutofit/>
          </a:bodyPr>
          <a:lstStyle/>
          <a:p>
            <a:pPr algn="ctr">
              <a:defRPr/>
            </a:pPr>
            <a:r>
              <a:rPr lang="ru-RU" sz="3200" b="1" dirty="0"/>
              <a:t>Договор о целевом обучении с предприятием ОАО «РЖД»</a:t>
            </a:r>
          </a:p>
        </p:txBody>
      </p:sp>
      <p:sp>
        <p:nvSpPr>
          <p:cNvPr id="45060" name="Прямоугольник 15">
            <a:extLst>
              <a:ext uri="{FF2B5EF4-FFF2-40B4-BE49-F238E27FC236}">
                <a16:creationId xmlns:a16="http://schemas.microsoft.com/office/drawing/2014/main" xmlns="" id="{0B2728E6-1EE1-46DB-A94B-4CFA39A56FE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62200" y="1676400"/>
            <a:ext cx="7848600" cy="400050"/>
          </a:xfrm>
          <a:prstGeom prst="rect">
            <a:avLst/>
          </a:prstGeom>
          <a:solidFill>
            <a:srgbClr val="00CC00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r>
              <a:rPr lang="ru-RU" altLang="ru-RU" sz="2000" b="1" dirty="0"/>
              <a:t>Что такое договор о целевом обучении?</a:t>
            </a:r>
            <a:endParaRPr lang="ru-RU" altLang="ru-RU" sz="2000" dirty="0"/>
          </a:p>
        </p:txBody>
      </p:sp>
      <p:sp>
        <p:nvSpPr>
          <p:cNvPr id="45061" name="Rectangle 1">
            <a:extLst>
              <a:ext uri="{FF2B5EF4-FFF2-40B4-BE49-F238E27FC236}">
                <a16:creationId xmlns:a16="http://schemas.microsoft.com/office/drawing/2014/main" xmlns="" id="{7D3AA19B-005C-46F4-84C8-E42AB72843C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28800" y="2514600"/>
            <a:ext cx="838200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indent="450850" eaLnBrk="0" hangingPunct="0"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just"/>
            <a:r>
              <a:rPr lang="ru-RU" altLang="ru-RU" sz="240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Договор о целевом обучении - это гражданско-правовой договор на подготовку квалифицированных специалистов с профессиональным образованием по заказу ОАО «РЖД» для повышения эффективности структурных подразделений компании.</a:t>
            </a:r>
          </a:p>
        </p:txBody>
      </p:sp>
      <p:pic>
        <p:nvPicPr>
          <p:cNvPr id="45062" name="Picture 3" descr="C:\Users\user\Pictures\деловые.jpg">
            <a:extLst>
              <a:ext uri="{FF2B5EF4-FFF2-40B4-BE49-F238E27FC236}">
                <a16:creationId xmlns:a16="http://schemas.microsoft.com/office/drawing/2014/main" xmlns="" id="{6ED48623-86EF-4241-A970-F514DBDD84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801" y="3962400"/>
            <a:ext cx="4075113" cy="2484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C81720A2-D88C-475E-9225-59B22585B5E5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448926" y="95251"/>
            <a:ext cx="1504950" cy="150495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Заголовок 1">
            <a:extLst>
              <a:ext uri="{FF2B5EF4-FFF2-40B4-BE49-F238E27FC236}">
                <a16:creationId xmlns:a16="http://schemas.microsoft.com/office/drawing/2014/main" xmlns="" id="{B478227F-8A7C-47AA-8AAA-1CB9AEF3D8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09801" y="457201"/>
            <a:ext cx="8183563" cy="669925"/>
          </a:xfrm>
        </p:spPr>
        <p:txBody>
          <a:bodyPr rtlCol="0">
            <a:noAutofit/>
          </a:bodyPr>
          <a:lstStyle/>
          <a:p>
            <a:pPr algn="ctr">
              <a:defRPr/>
            </a:pPr>
            <a:r>
              <a:rPr lang="ru-RU" sz="3200" b="1" dirty="0"/>
              <a:t>Договор о целевом обучении с предприятием ОАО «РЖД»</a:t>
            </a:r>
          </a:p>
        </p:txBody>
      </p:sp>
      <p:sp>
        <p:nvSpPr>
          <p:cNvPr id="46083" name="Прямоугольник 6">
            <a:extLst>
              <a:ext uri="{FF2B5EF4-FFF2-40B4-BE49-F238E27FC236}">
                <a16:creationId xmlns:a16="http://schemas.microsoft.com/office/drawing/2014/main" xmlns="" id="{63C0913C-0B24-4A4B-92AF-F2AE20DBD74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33600" y="1371600"/>
            <a:ext cx="8077200" cy="685800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 eaLnBrk="1" hangingPunct="1"/>
            <a:r>
              <a:rPr lang="ru-RU" altLang="ru-RU" sz="2000" b="1"/>
              <a:t>С кем заключается договор?</a:t>
            </a:r>
          </a:p>
        </p:txBody>
      </p:sp>
      <p:sp>
        <p:nvSpPr>
          <p:cNvPr id="46084" name="Rectangle 1">
            <a:extLst>
              <a:ext uri="{FF2B5EF4-FFF2-40B4-BE49-F238E27FC236}">
                <a16:creationId xmlns:a16="http://schemas.microsoft.com/office/drawing/2014/main" xmlns="" id="{F48C4D2A-6C71-4449-B142-217B0AA3E7E1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34000" y="2362200"/>
            <a:ext cx="4572000" cy="297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indent="450850" eaLnBrk="0" hangingPunct="0"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just"/>
            <a:r>
              <a:rPr lang="ru-RU" altLang="ru-RU" sz="240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Договор о целевом обучении заключается между гражданами (их законными представителями) обучающимися по программам среднего профессионального образования и структурными подразделениями ОАО «РЖД». </a:t>
            </a:r>
          </a:p>
        </p:txBody>
      </p:sp>
      <p:pic>
        <p:nvPicPr>
          <p:cNvPr id="46085" name="Picture 2" descr="C:\Documents and Settings\aai\Рабочий стол\fotolia_79051439_subscription_monthly_m_5ab7dda64521c.jpg">
            <a:extLst>
              <a:ext uri="{FF2B5EF4-FFF2-40B4-BE49-F238E27FC236}">
                <a16:creationId xmlns:a16="http://schemas.microsoft.com/office/drawing/2014/main" xmlns="" id="{6F262BF0-C990-4705-B1F0-F917518FE8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2286000"/>
            <a:ext cx="2901950" cy="327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766BD067-A54F-4B22-8020-361A5C528010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448926" y="95251"/>
            <a:ext cx="1504950" cy="150495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Заголовок 1">
            <a:extLst>
              <a:ext uri="{FF2B5EF4-FFF2-40B4-BE49-F238E27FC236}">
                <a16:creationId xmlns:a16="http://schemas.microsoft.com/office/drawing/2014/main" xmlns="" id="{FD7EB690-4D84-4F23-B6A2-F03CC94D09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09801" y="457201"/>
            <a:ext cx="8183563" cy="669925"/>
          </a:xfrm>
        </p:spPr>
        <p:txBody>
          <a:bodyPr rtlCol="0">
            <a:noAutofit/>
          </a:bodyPr>
          <a:lstStyle/>
          <a:p>
            <a:pPr algn="ctr">
              <a:defRPr/>
            </a:pPr>
            <a:r>
              <a:rPr lang="ru-RU" sz="3200" b="1" dirty="0"/>
              <a:t>Договор о целевом обучении с предприятием ОАО «РЖД»</a:t>
            </a:r>
          </a:p>
        </p:txBody>
      </p:sp>
      <p:sp>
        <p:nvSpPr>
          <p:cNvPr id="48131" name="Прямоугольник 5">
            <a:extLst>
              <a:ext uri="{FF2B5EF4-FFF2-40B4-BE49-F238E27FC236}">
                <a16:creationId xmlns:a16="http://schemas.microsoft.com/office/drawing/2014/main" xmlns="" id="{8EAF1E1D-C906-4B63-B432-8114CA22C6A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09800" y="1447801"/>
            <a:ext cx="8077200" cy="708025"/>
          </a:xfrm>
          <a:prstGeom prst="rect">
            <a:avLst/>
          </a:prstGeom>
          <a:solidFill>
            <a:srgbClr val="FF8D3E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 eaLnBrk="1" hangingPunct="1"/>
            <a:r>
              <a:rPr lang="ru-RU" altLang="ru-RU" sz="2000" b="1"/>
              <a:t>Положительные моменты от заключения договора о целевом обучении</a:t>
            </a:r>
          </a:p>
        </p:txBody>
      </p:sp>
      <p:pic>
        <p:nvPicPr>
          <p:cNvPr id="48132" name="Picture 2" descr="C:\Documents and Settings\aai\Рабочий стол\252737cde221d2b781572223eaaafc9c.jpg">
            <a:extLst>
              <a:ext uri="{FF2B5EF4-FFF2-40B4-BE49-F238E27FC236}">
                <a16:creationId xmlns:a16="http://schemas.microsoft.com/office/drawing/2014/main" xmlns="" id="{89A3F7B6-4B61-4C79-88B4-60BF4FA6EC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2743200"/>
            <a:ext cx="2420938" cy="236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8133" name="Прямоугольник 7">
            <a:extLst>
              <a:ext uri="{FF2B5EF4-FFF2-40B4-BE49-F238E27FC236}">
                <a16:creationId xmlns:a16="http://schemas.microsoft.com/office/drawing/2014/main" xmlns="" id="{2B4B17F0-7DA3-4AC9-B383-638E1BA3669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10000" y="2286001"/>
            <a:ext cx="6477000" cy="2862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buFont typeface="Arial" panose="020B0604020202020204" pitchFamily="34" charset="0"/>
              <a:buChar char="•"/>
            </a:pPr>
            <a:r>
              <a:rPr lang="ru-RU" alt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Ежемесячная доплата ОАО «РЖД» к государственной стипендии по результатам экзаменационной сессии от </a:t>
            </a:r>
            <a:r>
              <a:rPr lang="ru-RU" alt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1550 </a:t>
            </a:r>
            <a:r>
              <a:rPr lang="ru-RU" alt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 </a:t>
            </a:r>
            <a:r>
              <a:rPr lang="ru-RU" alt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2500 </a:t>
            </a:r>
            <a:r>
              <a:rPr lang="ru-RU" alt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рублей;</a:t>
            </a:r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ru-RU" alt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Присуждение именных стипендий  и грантов ОАО «РЖД»;</a:t>
            </a:r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ru-RU" alt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Организация практики на базе филиалов ОАО «РЖД» с оплатой работы и проезда (туда и обратно);</a:t>
            </a:r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ru-RU" alt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Установление других видов мотивации и поощрений;</a:t>
            </a:r>
          </a:p>
          <a:p>
            <a:pPr algn="just" eaLnBrk="1" hangingPunct="1">
              <a:buFont typeface="Arial" panose="020B0604020202020204" pitchFamily="34" charset="0"/>
              <a:buChar char="•"/>
            </a:pPr>
            <a:r>
              <a:rPr lang="ru-RU" alt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Трудоустройство по окончании обучения с получением статуса «молодого специалиста» и связанными с ним льготами и гарантиями Коллективного договора ОАО «РЖД»;</a:t>
            </a:r>
          </a:p>
        </p:txBody>
      </p:sp>
      <p:sp>
        <p:nvSpPr>
          <p:cNvPr id="48134" name="Прямоугольник 8">
            <a:extLst>
              <a:ext uri="{FF2B5EF4-FFF2-40B4-BE49-F238E27FC236}">
                <a16:creationId xmlns:a16="http://schemas.microsoft.com/office/drawing/2014/main" xmlns="" id="{338AB360-C782-4911-B02C-B97AC7B38E2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57400" y="5410201"/>
            <a:ext cx="8305800" cy="1077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just" eaLnBrk="1" hangingPunct="1"/>
            <a:r>
              <a:rPr lang="ru-RU" alt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 также: </a:t>
            </a:r>
            <a:r>
              <a:rPr lang="ru-RU" alt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Ежемесячные социальные стипендии ОАО «РЖД» в размере 2550 рублей в месяц студентам, относящимся к категориям: </a:t>
            </a:r>
            <a:r>
              <a:rPr lang="ru-RU" altLang="ru-RU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сироты, студенты из многодетных семей (3 и более детей); из семей с доходом на одного человека ниже прожиточного минимума; родители которых, являются неработающими пенсионерами или инвалидами</a:t>
            </a:r>
            <a:endParaRPr lang="ru-RU" alt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3F23593C-B10B-4C48-B351-CB168B05BB44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480823" y="116517"/>
            <a:ext cx="1504950" cy="150495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Заголовок 1">
            <a:extLst>
              <a:ext uri="{FF2B5EF4-FFF2-40B4-BE49-F238E27FC236}">
                <a16:creationId xmlns:a16="http://schemas.microsoft.com/office/drawing/2014/main" xmlns="" id="{7D69EC77-98D8-4713-9D9E-1CABF5AE59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05000" y="609600"/>
            <a:ext cx="8229600" cy="1219200"/>
          </a:xfrm>
        </p:spPr>
        <p:txBody>
          <a:bodyPr>
            <a:normAutofit fontScale="90000"/>
          </a:bodyPr>
          <a:lstStyle/>
          <a:p>
            <a:r>
              <a:rPr lang="ru-RU" altLang="ru-RU" dirty="0"/>
              <a:t/>
            </a:r>
            <a:br>
              <a:rPr lang="ru-RU" altLang="ru-RU" dirty="0"/>
            </a:br>
            <a:r>
              <a:rPr lang="ru-RU" altLang="ru-RU" b="1" dirty="0"/>
              <a:t>ПЛАН ПРИЁМА </a:t>
            </a:r>
            <a:r>
              <a:rPr lang="ru-RU" altLang="ru-RU" b="1" dirty="0" smtClean="0"/>
              <a:t>2024</a:t>
            </a:r>
            <a:r>
              <a:rPr lang="ru-RU" altLang="ru-RU" b="1" dirty="0"/>
              <a:t/>
            </a:r>
            <a:br>
              <a:rPr lang="ru-RU" altLang="ru-RU" b="1" dirty="0"/>
            </a:br>
            <a:r>
              <a:rPr lang="ru-RU" altLang="ru-RU" sz="2800" b="1" dirty="0"/>
              <a:t>На базе основного среднего образования (9 классов)</a:t>
            </a:r>
            <a:r>
              <a:rPr lang="ru-RU" altLang="ru-RU" b="1" dirty="0"/>
              <a:t/>
            </a:r>
            <a:br>
              <a:rPr lang="ru-RU" altLang="ru-RU" b="1" dirty="0"/>
            </a:br>
            <a:endParaRPr lang="ru-RU" altLang="ru-RU" b="1" dirty="0"/>
          </a:p>
        </p:txBody>
      </p:sp>
      <p:sp>
        <p:nvSpPr>
          <p:cNvPr id="3" name="Содержимое 2">
            <a:extLst>
              <a:ext uri="{FF2B5EF4-FFF2-40B4-BE49-F238E27FC236}">
                <a16:creationId xmlns:a16="http://schemas.microsoft.com/office/drawing/2014/main" xmlns="" id="{B5B645E9-2C25-4D0B-8BAA-F4397D7891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05000" y="1904999"/>
            <a:ext cx="8889670" cy="4412674"/>
          </a:xfrm>
        </p:spPr>
        <p:txBody>
          <a:bodyPr>
            <a:normAutofit lnSpcReduction="10000"/>
          </a:bodyPr>
          <a:lstStyle/>
          <a:p>
            <a:pPr marL="457200" indent="-457200">
              <a:buFont typeface="Arial" charset="0"/>
              <a:buAutoNum type="arabicPeriod"/>
              <a:defRPr/>
            </a:pPr>
            <a:r>
              <a:rPr lang="ru-RU" sz="2200" b="1" dirty="0">
                <a:latin typeface="Times New Roman" pitchFamily="18" charset="0"/>
                <a:cs typeface="Times New Roman" pitchFamily="18" charset="0"/>
              </a:rPr>
              <a:t>Техническая эксплуатация подвижного состава железных дорог (тепловозы):</a:t>
            </a:r>
          </a:p>
          <a:p>
            <a:pPr marL="457200" indent="-457200">
              <a:buNone/>
              <a:defRPr/>
            </a:pPr>
            <a:r>
              <a:rPr lang="ru-RU" sz="2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35 </a:t>
            </a:r>
            <a:r>
              <a:rPr lang="ru-RU" sz="2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мест - бюджет, </a:t>
            </a:r>
            <a:r>
              <a:rPr lang="ru-RU" sz="2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15 </a:t>
            </a:r>
            <a:r>
              <a:rPr lang="ru-RU" sz="2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мест -по договору;</a:t>
            </a:r>
            <a:endParaRPr lang="ru-RU" sz="2200" dirty="0">
              <a:latin typeface="Times New Roman" pitchFamily="18" charset="0"/>
              <a:cs typeface="Times New Roman" pitchFamily="18" charset="0"/>
            </a:endParaRPr>
          </a:p>
          <a:p>
            <a:pPr marL="457200" indent="-457200">
              <a:buFont typeface="Arial" charset="0"/>
              <a:buAutoNum type="arabicPeriod" startAt="2"/>
              <a:defRPr/>
            </a:pPr>
            <a:r>
              <a:rPr lang="ru-RU" sz="2200" b="1" dirty="0">
                <a:latin typeface="Times New Roman" pitchFamily="18" charset="0"/>
                <a:cs typeface="Times New Roman" pitchFamily="18" charset="0"/>
              </a:rPr>
              <a:t>Техническая эксплуатация подвижного состава железных дорог (вагоны):</a:t>
            </a:r>
          </a:p>
          <a:p>
            <a:pPr marL="457200" indent="-457200">
              <a:buNone/>
              <a:defRPr/>
            </a:pP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25 мест - бюджет, 5 мест -по договору;</a:t>
            </a:r>
          </a:p>
          <a:p>
            <a:pPr>
              <a:buFont typeface="Arial" charset="0"/>
              <a:buNone/>
              <a:defRPr/>
            </a:pP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3.  </a:t>
            </a:r>
            <a:r>
              <a:rPr lang="ru-RU" sz="2200" b="1" dirty="0">
                <a:latin typeface="Times New Roman" pitchFamily="18" charset="0"/>
                <a:cs typeface="Times New Roman" pitchFamily="18" charset="0"/>
              </a:rPr>
              <a:t>Строительство железных дорог, путь и путевое хозяйство:</a:t>
            </a:r>
          </a:p>
          <a:p>
            <a:pPr>
              <a:buFont typeface="Arial" charset="0"/>
              <a:buNone/>
              <a:defRPr/>
            </a:pPr>
            <a:r>
              <a:rPr lang="ru-RU" sz="2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40 </a:t>
            </a:r>
            <a:r>
              <a:rPr lang="ru-RU" sz="2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мест- бюджет, 5 мест- по договору</a:t>
            </a:r>
            <a:r>
              <a:rPr lang="ru-RU" sz="2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>
              <a:buFont typeface="Arial" charset="0"/>
              <a:buNone/>
              <a:defRPr/>
            </a:pPr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4. Организация перевозок и управление на транспорте</a:t>
            </a:r>
          </a:p>
          <a:p>
            <a:pPr>
              <a:buFont typeface="Arial" charset="0"/>
              <a:buNone/>
              <a:defRPr/>
            </a:pPr>
            <a:r>
              <a:rPr lang="ru-RU" sz="2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10 мест-бюджет, 10 мест-по договору.</a:t>
            </a:r>
            <a:endParaRPr lang="ru-RU" sz="2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charset="0"/>
              <a:buNone/>
              <a:defRPr/>
            </a:pPr>
            <a:r>
              <a:rPr lang="ru-RU" sz="2200" b="1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ВСЕГО: </a:t>
            </a:r>
            <a:r>
              <a:rPr lang="ru-RU" sz="2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110 </a:t>
            </a:r>
            <a:r>
              <a:rPr lang="ru-RU" sz="2200" b="1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мест- бюджет, </a:t>
            </a:r>
            <a:r>
              <a:rPr lang="ru-RU" sz="2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35 </a:t>
            </a:r>
            <a:r>
              <a:rPr lang="ru-RU" sz="2200" b="1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мест –по договору.</a:t>
            </a:r>
          </a:p>
          <a:p>
            <a:pPr>
              <a:buFont typeface="Arial" charset="0"/>
              <a:buChar char="•"/>
              <a:defRPr/>
            </a:pPr>
            <a:endParaRPr lang="ru-RU" sz="2000" dirty="0"/>
          </a:p>
          <a:p>
            <a:pPr>
              <a:buFont typeface="Arial" charset="0"/>
              <a:buChar char="•"/>
              <a:defRPr/>
            </a:pPr>
            <a:endParaRPr lang="ru-RU" sz="2000" dirty="0"/>
          </a:p>
          <a:p>
            <a:pPr>
              <a:buFont typeface="Arial" charset="0"/>
              <a:buChar char="•"/>
              <a:defRPr/>
            </a:pPr>
            <a:endParaRPr lang="ru-RU" sz="2000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01CD9076-F37D-44F5-A793-7C63447F02AC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448926" y="95251"/>
            <a:ext cx="1504950" cy="15049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197</TotalTime>
  <Words>916</Words>
  <Application>Microsoft Office PowerPoint</Application>
  <PresentationFormat>Произвольный</PresentationFormat>
  <Paragraphs>99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 Федеральное агентство железнодорожного транспорта ФГБОУ ВО «Петербургский государственный университет  путей сообщения Императора Александра I» Великолукский филиал Структурное подразделение по подготовке специалистов среднего профессионального образования</vt:lpstr>
      <vt:lpstr>Структурное подразделение по подготовке специалистов среднего профессионального образования Великолукского филиала  ПГУПС</vt:lpstr>
      <vt:lpstr>Структурное подразделение по подготовке специалистов среднего профессионального образования Великолукского филиала  ПГУПС</vt:lpstr>
      <vt:lpstr>   Практическая подготовка обучающихся </vt:lpstr>
      <vt:lpstr>Слайд 5</vt:lpstr>
      <vt:lpstr>Договор о целевом обучении с предприятием ОАО «РЖД»</vt:lpstr>
      <vt:lpstr>Договор о целевом обучении с предприятием ОАО «РЖД»</vt:lpstr>
      <vt:lpstr>Договор о целевом обучении с предприятием ОАО «РЖД»</vt:lpstr>
      <vt:lpstr> ПЛАН ПРИЁМА 2024 На базе основного среднего образования (9 классов) </vt:lpstr>
      <vt:lpstr> ПЛАН ПРИЁМА 2024  на базе среднего общего образования (11 классов) </vt:lpstr>
      <vt:lpstr> </vt:lpstr>
      <vt:lpstr>Слайд 12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Name of presentation</dc:title>
  <dc:creator>user</dc:creator>
  <cp:lastModifiedBy>Павел</cp:lastModifiedBy>
  <cp:revision>20</cp:revision>
  <dcterms:created xsi:type="dcterms:W3CDTF">2021-07-20T13:09:20Z</dcterms:created>
  <dcterms:modified xsi:type="dcterms:W3CDTF">2024-12-11T12:27:08Z</dcterms:modified>
</cp:coreProperties>
</file>